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58" r:id="rId6"/>
    <p:sldId id="259" r:id="rId7"/>
    <p:sldId id="261" r:id="rId8"/>
    <p:sldId id="257" r:id="rId9"/>
    <p:sldId id="262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</p:sldIdLst>
  <p:sldSz cx="6858000" cy="9906000" type="A4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BCCDB-EFA6-48CD-979E-43543E6BDB36}" v="1" dt="2026-01-19T14:20:01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4" d="100"/>
          <a:sy n="44" d="100"/>
        </p:scale>
        <p:origin x="2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 Watkins" userId="f1c37f72-7c48-4bf8-a120-20bb4f1e7dc8" providerId="ADAL" clId="{887D0600-1697-4E81-9D9A-E7D93417C55D}"/>
    <pc:docChg chg="modSld">
      <pc:chgData name="Kat Watkins" userId="f1c37f72-7c48-4bf8-a120-20bb4f1e7dc8" providerId="ADAL" clId="{887D0600-1697-4E81-9D9A-E7D93417C55D}" dt="2026-01-19T14:20:01.982" v="0"/>
      <pc:docMkLst>
        <pc:docMk/>
      </pc:docMkLst>
      <pc:sldChg chg="addSp modSp">
        <pc:chgData name="Kat Watkins" userId="f1c37f72-7c48-4bf8-a120-20bb4f1e7dc8" providerId="ADAL" clId="{887D0600-1697-4E81-9D9A-E7D93417C55D}" dt="2026-01-19T14:20:01.982" v="0"/>
        <pc:sldMkLst>
          <pc:docMk/>
          <pc:sldMk cId="838038871" sldId="258"/>
        </pc:sldMkLst>
        <pc:picChg chg="add mod">
          <ac:chgData name="Kat Watkins" userId="f1c37f72-7c48-4bf8-a120-20bb4f1e7dc8" providerId="ADAL" clId="{887D0600-1697-4E81-9D9A-E7D93417C55D}" dt="2026-01-19T14:20:01.982" v="0"/>
          <ac:picMkLst>
            <pc:docMk/>
            <pc:sldMk cId="838038871" sldId="258"/>
            <ac:picMk id="7" creationId="{E2E9A19F-EC15-B8A7-414F-EB1B5C649C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F63B1-1FEC-4838-98FB-03CF27FEDFAE}" type="datetimeFigureOut">
              <a:t>1/19/2026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E83D0-9875-49AA-8CD0-B68718B13D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232D-7DDE-8D3C-E4FF-F0BE4C347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49463-BA3D-6519-8D8A-44A94F020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8408E-2A03-8A18-597E-B581E280E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69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12DC0-805A-D1A8-06C1-9B5C1249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3A817-DAE3-D3E3-F6FA-9F974C752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07501-A401-4A63-F7B1-11A0A4F21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3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E5BB8-2B0F-F131-228D-6E2C5A30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53CB8-4C82-C586-541B-8CB4E9819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69438-7EFE-6D1B-3810-76DE4432E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45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ECA0-114C-EDED-3806-8E2852070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4233E-7B77-6E2A-E72F-67CB6536A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41079-B234-B32E-E755-BBDD73DCE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8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0AAD9-C64E-B0AF-1DD8-D7EC91D34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B28B7-40C0-E15D-C9CA-2C6D90B76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475CB-8351-5295-FAFE-D8B657B7D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95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9019F-B6B1-1B58-1178-B1AF26623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6884EA-D433-8620-6656-B304EC5B7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4587B-888A-AEFD-59FE-AB0BD8407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2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FC6A9-7C24-7E86-58F0-723BBBF7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F05549-A342-0DFD-3CF2-F8CF80AE6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B0696-F6B6-227E-4A96-5DCB6A043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63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F3429-455A-10E5-767E-1CD6D22A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1E853-0A0B-452D-39A2-8D7417A9C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EE301-0906-95C5-25E9-0F47F6437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04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32F2B-6050-C134-2158-08A94B052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C61B0-09FA-42D2-87D7-DBE17F588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F790A-7A4A-600F-7C88-936995CF0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8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4BC33-2332-6A78-F4A0-AF13E1B17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46F97-37D2-B75A-9631-95E724CFD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E6816-5E97-E0F2-81B2-9B91DEFB4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1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F3BEF-EB91-6888-44CD-DA6B65C5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0D901-7BC5-3F09-5AAA-A348D8D96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77FBE-9E9E-68D2-685C-05B411FDE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3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50E4-5188-A127-300C-D2EB948B0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A9A98-CF08-64A3-7F80-ABDC11A3F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51766-F95A-3D49-BBA7-FCB7FD082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3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95FA-2101-7B62-C9F3-17FE150E6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485D2-9068-F446-94F1-8F10A58DF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657EE-0035-359C-8908-7777ED8EC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0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3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9DE3B-7C8A-4696-1306-827511666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72315-4F33-737F-DB67-DE9F06B29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3E40B-CA66-3865-618D-C308A53F1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2D62F-4B6E-AFD2-50E7-FE6907DE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FD518-DB41-4C4F-95F4-797058ACF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786D9-5DA1-66B5-37B5-7C84C9502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5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526AB-6AA3-4A08-4C79-7F0447B8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2A881-031C-39FE-E5A0-E3CCCAAB3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ACD4C-FD86-B802-1AAA-09EB39D44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9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8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8.gif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DB040D-EBAD-4FA6-EEB8-43BFB8A515DA}"/>
              </a:ext>
            </a:extLst>
          </p:cNvPr>
          <p:cNvSpPr txBox="1"/>
          <p:nvPr/>
        </p:nvSpPr>
        <p:spPr>
          <a:xfrm>
            <a:off x="-6344" y="1617043"/>
            <a:ext cx="6857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 err="1">
                <a:ea typeface="+mn-lt"/>
                <a:cs typeface="+mn-lt"/>
              </a:rPr>
              <a:t>Siarter</a:t>
            </a:r>
            <a:r>
              <a:rPr lang="en-GB" sz="3200" b="1" dirty="0">
                <a:ea typeface="+mn-lt"/>
                <a:cs typeface="+mn-lt"/>
              </a:rPr>
              <a:t> </a:t>
            </a:r>
            <a:r>
              <a:rPr lang="en-GB" sz="3200" b="1" dirty="0" err="1">
                <a:ea typeface="+mn-lt"/>
                <a:cs typeface="+mn-lt"/>
              </a:rPr>
              <a:t>Mynediad</a:t>
            </a:r>
            <a:r>
              <a:rPr lang="en-GB" sz="3200" b="1" dirty="0">
                <a:ea typeface="+mn-lt"/>
                <a:cs typeface="+mn-lt"/>
              </a:rPr>
              <a:t> </a:t>
            </a:r>
            <a:r>
              <a:rPr lang="en-GB" sz="3200" b="1" dirty="0" err="1">
                <a:ea typeface="+mn-lt"/>
                <a:cs typeface="+mn-lt"/>
              </a:rPr>
              <a:t>i</a:t>
            </a:r>
            <a:r>
              <a:rPr lang="en-GB" sz="3200" b="1" dirty="0">
                <a:ea typeface="+mn-lt"/>
                <a:cs typeface="+mn-lt"/>
              </a:rPr>
              <a:t> </a:t>
            </a:r>
            <a:r>
              <a:rPr lang="en-GB" sz="3200" b="1" dirty="0" err="1">
                <a:ea typeface="+mn-lt"/>
                <a:cs typeface="+mn-lt"/>
              </a:rPr>
              <a:t>Wleidyddiaeth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2CE987-F4CC-6162-3833-927498B0C289}"/>
              </a:ext>
            </a:extLst>
          </p:cNvPr>
          <p:cNvGrpSpPr/>
          <p:nvPr/>
        </p:nvGrpSpPr>
        <p:grpSpPr>
          <a:xfrm>
            <a:off x="20782" y="7833454"/>
            <a:ext cx="6845613" cy="1549182"/>
            <a:chOff x="0" y="8352636"/>
            <a:chExt cx="6845613" cy="1549182"/>
          </a:xfrm>
        </p:grpSpPr>
        <p:pic>
          <p:nvPicPr>
            <p:cNvPr id="2" name="Picture 1" descr="A close-up of a sign&#10;&#10;AI-generated content may be incorrect.">
              <a:extLst>
                <a:ext uri="{FF2B5EF4-FFF2-40B4-BE49-F238E27FC236}">
                  <a16:creationId xmlns:a16="http://schemas.microsoft.com/office/drawing/2014/main" id="{543C12F2-34F4-2685-C159-28433CBB3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8352636"/>
              <a:ext cx="2290796" cy="1549182"/>
            </a:xfrm>
            <a:prstGeom prst="rect">
              <a:avLst/>
            </a:prstGeom>
          </p:spPr>
        </p:pic>
        <p:pic>
          <p:nvPicPr>
            <p:cNvPr id="4" name="Picture 3" descr="A logo with a drop of water&#10;&#10;AI-generated content may be incorrect.">
              <a:extLst>
                <a:ext uri="{FF2B5EF4-FFF2-40B4-BE49-F238E27FC236}">
                  <a16:creationId xmlns:a16="http://schemas.microsoft.com/office/drawing/2014/main" id="{D1E03BE9-6447-82DC-983C-1EBD977DE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699723"/>
              <a:ext cx="2270015" cy="1062679"/>
            </a:xfrm>
            <a:prstGeom prst="rect">
              <a:avLst/>
            </a:prstGeom>
          </p:spPr>
        </p:pic>
        <p:pic>
          <p:nvPicPr>
            <p:cNvPr id="5" name="Picture 4" descr="A close-up of a logo&#10;&#10;AI-generated content may be incorrect.">
              <a:extLst>
                <a:ext uri="{FF2B5EF4-FFF2-40B4-BE49-F238E27FC236}">
                  <a16:creationId xmlns:a16="http://schemas.microsoft.com/office/drawing/2014/main" id="{F5FA07E9-D1A6-7B8B-41A1-DADC6445E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3414" y="8703317"/>
              <a:ext cx="2062199" cy="1055539"/>
            </a:xfrm>
            <a:prstGeom prst="rect">
              <a:avLst/>
            </a:prstGeom>
          </p:spPr>
        </p:pic>
      </p:grpSp>
      <p:pic>
        <p:nvPicPr>
          <p:cNvPr id="8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BC66A35-CD0E-CD24-2D9B-F51B02BD3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748" y="2773691"/>
            <a:ext cx="4356583" cy="435554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AD394-8DFD-4B24-55E3-206A46C1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C9C0-4C08-50AE-0F3D-D71381F5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863FF86-3A79-93FC-0EAF-208AC5230F78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B21E1-DACB-2B19-427B-24A61CAE6377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Datganiad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Mynediad</a:t>
            </a:r>
            <a:r>
              <a:rPr lang="en-GB" sz="2000" b="1" dirty="0">
                <a:latin typeface="Arial"/>
                <a:cs typeface="Arial"/>
              </a:rPr>
              <a:t> a </a:t>
            </a:r>
            <a:r>
              <a:rPr lang="en-GB" sz="2000" b="1" dirty="0" err="1">
                <a:latin typeface="Arial"/>
                <a:cs typeface="Arial"/>
              </a:rPr>
              <a:t>Chynhwysiant</a:t>
            </a:r>
            <a:endParaRPr lang="en-GB" sz="2000" dirty="0" err="1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28350-3EF0-0855-8E8E-0C0070611472}"/>
              </a:ext>
            </a:extLst>
          </p:cNvPr>
          <p:cNvSpPr txBox="1"/>
          <p:nvPr/>
        </p:nvSpPr>
        <p:spPr>
          <a:xfrm>
            <a:off x="604549" y="846778"/>
            <a:ext cx="55768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latin typeface="Arial"/>
                <a:ea typeface="+mn-lt"/>
                <a:cs typeface="+mn-lt"/>
              </a:rPr>
              <a:t>Fel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rhan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o’n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datganiad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mynediad</a:t>
            </a:r>
            <a:r>
              <a:rPr lang="en-GB" dirty="0">
                <a:latin typeface="Arial"/>
                <a:ea typeface="+mn-lt"/>
                <a:cs typeface="+mn-lt"/>
              </a:rPr>
              <a:t> a </a:t>
            </a:r>
            <a:r>
              <a:rPr lang="en-GB" dirty="0" err="1">
                <a:latin typeface="Arial"/>
                <a:ea typeface="+mn-lt"/>
                <a:cs typeface="+mn-lt"/>
              </a:rPr>
              <a:t>chynhwysiant</a:t>
            </a:r>
            <a:r>
              <a:rPr lang="en-GB" dirty="0">
                <a:latin typeface="Arial"/>
                <a:ea typeface="+mn-lt"/>
                <a:cs typeface="+mn-lt"/>
              </a:rPr>
              <a:t>, </a:t>
            </a:r>
            <a:r>
              <a:rPr lang="en-GB" dirty="0" err="1">
                <a:latin typeface="Arial"/>
                <a:ea typeface="+mn-lt"/>
                <a:cs typeface="+mn-lt"/>
              </a:rPr>
              <a:t>rydym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ni’n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addo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gwneud</a:t>
            </a:r>
            <a:r>
              <a:rPr lang="en-GB" dirty="0">
                <a:latin typeface="Arial"/>
                <a:ea typeface="+mn-lt"/>
                <a:cs typeface="+mn-lt"/>
              </a:rPr>
              <a:t> y </a:t>
            </a:r>
            <a:r>
              <a:rPr lang="en-GB" dirty="0" err="1">
                <a:latin typeface="Arial"/>
                <a:ea typeface="+mn-lt"/>
                <a:cs typeface="+mn-lt"/>
              </a:rPr>
              <a:t>pethau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hyn</a:t>
            </a:r>
            <a:r>
              <a:rPr lang="en-GB" dirty="0">
                <a:latin typeface="Arial"/>
                <a:ea typeface="+mn-lt"/>
                <a:cs typeface="+mn-lt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0CE139A4-5F78-448E-DF07-F6AFCB970F99}"/>
              </a:ext>
            </a:extLst>
          </p:cNvPr>
          <p:cNvSpPr txBox="1"/>
          <p:nvPr/>
        </p:nvSpPr>
        <p:spPr>
          <a:xfrm>
            <a:off x="2697063" y="1654440"/>
            <a:ext cx="3418946" cy="375467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newidiadau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wleidyddol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er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mwyn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ymuno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ysgrifennu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gwirio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cynllun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gweithredu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bob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blwyddyn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Hyrwyddwyr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Cydraddoldeb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Swyddog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Mynediad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cymorth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cynnal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cynhadledd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bob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blwyddyn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gyfer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grwpiau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cyd-gynhyrchu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penderfyniadau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chynnal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cyfarfodydd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gyda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phobl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 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gallu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yr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maent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newid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</p:txBody>
      </p:sp>
      <p:pic>
        <p:nvPicPr>
          <p:cNvPr id="4" name="Picture 3" descr="A group of people looking at a piece of paper&#10;&#10;AI-generated content may be incorrect.">
            <a:extLst>
              <a:ext uri="{FF2B5EF4-FFF2-40B4-BE49-F238E27FC236}">
                <a16:creationId xmlns:a16="http://schemas.microsoft.com/office/drawing/2014/main" id="{49379AE1-0ED4-DD3F-1C15-3359A7142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8" y="5559610"/>
            <a:ext cx="1820451" cy="1800225"/>
          </a:xfrm>
          <a:prstGeom prst="rect">
            <a:avLst/>
          </a:prstGeom>
        </p:spPr>
      </p:pic>
      <p:pic>
        <p:nvPicPr>
          <p:cNvPr id="5" name="Picture 4" descr="A person pointing at a checklist&#10;&#10;AI-generated content may be incorrect.">
            <a:extLst>
              <a:ext uri="{FF2B5EF4-FFF2-40B4-BE49-F238E27FC236}">
                <a16:creationId xmlns:a16="http://schemas.microsoft.com/office/drawing/2014/main" id="{72EA7770-BAF9-061A-EF6F-ECED4A929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48" y="1576831"/>
            <a:ext cx="1906231" cy="1914525"/>
          </a:xfrm>
          <a:prstGeom prst="rect">
            <a:avLst/>
          </a:prstGeom>
        </p:spPr>
      </p:pic>
      <p:pic>
        <p:nvPicPr>
          <p:cNvPr id="6" name="Picture 5" descr="A person and person sitting and talking&#10;&#10;AI-generated content may be incorrect.">
            <a:extLst>
              <a:ext uri="{FF2B5EF4-FFF2-40B4-BE49-F238E27FC236}">
                <a16:creationId xmlns:a16="http://schemas.microsoft.com/office/drawing/2014/main" id="{7A68D9CB-283C-CFCD-F4C0-4004A2EDB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61" y="3799285"/>
            <a:ext cx="1811806" cy="1767441"/>
          </a:xfrm>
          <a:prstGeom prst="rect">
            <a:avLst/>
          </a:prstGeom>
        </p:spPr>
      </p:pic>
      <p:pic>
        <p:nvPicPr>
          <p:cNvPr id="8" name="Picture 7" descr="A person and person holding hands&#10;&#10;AI-generated content may be incorrect.">
            <a:extLst>
              <a:ext uri="{FF2B5EF4-FFF2-40B4-BE49-F238E27FC236}">
                <a16:creationId xmlns:a16="http://schemas.microsoft.com/office/drawing/2014/main" id="{1D0BCADF-3011-13BA-53D4-77178D171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06" y="7328438"/>
            <a:ext cx="1859019" cy="18866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DBA11-30F2-D892-5E8B-3FF682E0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2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2733B-AD95-458A-B506-3AF518A32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AC387EB-516A-04AA-D8A5-E2A8931AD2CA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0374B-AF68-1D5A-F3DD-7688FB8B7B8E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latin typeface="Arial"/>
                <a:cs typeface="Arial"/>
              </a:rPr>
              <a:t>Grŵp</a:t>
            </a:r>
            <a:r>
              <a:rPr lang="en-GB" sz="2000" b="1" dirty="0">
                <a:latin typeface="Arial"/>
                <a:ea typeface="+mn-lt"/>
                <a:cs typeface="+mn-lt"/>
              </a:rPr>
              <a:t> 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Aelodau</a:t>
            </a:r>
            <a:r>
              <a:rPr lang="en-GB" sz="2000" b="1" dirty="0">
                <a:latin typeface="Arial"/>
                <a:ea typeface="+mn-lt"/>
                <a:cs typeface="+mn-lt"/>
              </a:rPr>
              <a:t> 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Anabl</a:t>
            </a:r>
            <a:endParaRPr lang="en-GB" sz="2000" b="1" dirty="0" err="1">
              <a:latin typeface="Arial"/>
              <a:cs typeface="Arial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AACBACEF-8344-B4B3-4DF2-7BBB881F0791}"/>
              </a:ext>
            </a:extLst>
          </p:cNvPr>
          <p:cNvSpPr txBox="1"/>
          <p:nvPr/>
        </p:nvSpPr>
        <p:spPr>
          <a:xfrm>
            <a:off x="2552987" y="1003676"/>
            <a:ext cx="3530328" cy="371432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sefydlu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chynnig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arian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Grŵp </a:t>
            </a:r>
            <a:r>
              <a:rPr lang="en-GB" sz="1600" kern="50" err="1">
                <a:latin typeface="Arial"/>
                <a:ea typeface="+mn-lt"/>
                <a:cs typeface="+mn-lt"/>
              </a:rPr>
              <a:t>Aelodau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hyrwyddo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gofyn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ymuno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â’r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Grŵp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Aelodau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ymuno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â’n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y Grŵp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Straeon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Da Newydd.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gofyn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Grŵp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pethau’n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well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cynnwys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Grŵp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o’r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dechrau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chyd-gynhyrchu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gwaith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gwrdd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cynadleddau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digwyddiadau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cwrdd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â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grwpiau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phleidiau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eraill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hefyd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er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mwyn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newid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pethau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dalu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addasiadau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resymol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cs typeface="Arial"/>
            </a:endParaRPr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5A80BDD-74B8-7D76-0243-E51D7BBF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61" y="2481233"/>
            <a:ext cx="1287372" cy="1214549"/>
          </a:xfrm>
          <a:prstGeom prst="rect">
            <a:avLst/>
          </a:prstGeom>
        </p:spPr>
      </p:pic>
      <p:pic>
        <p:nvPicPr>
          <p:cNvPr id="5" name="Picture 4" descr="A group of people looking at a piece of paper&#10;&#10;AI-generated content may be incorrect.">
            <a:extLst>
              <a:ext uri="{FF2B5EF4-FFF2-40B4-BE49-F238E27FC236}">
                <a16:creationId xmlns:a16="http://schemas.microsoft.com/office/drawing/2014/main" id="{8D52525F-F1C2-A8E9-E7E3-3A7C78992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84" y="4328717"/>
            <a:ext cx="1282717" cy="1349006"/>
          </a:xfrm>
          <a:prstGeom prst="rect">
            <a:avLst/>
          </a:prstGeom>
        </p:spPr>
      </p:pic>
      <p:pic>
        <p:nvPicPr>
          <p:cNvPr id="8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D4AB36F-F907-1F9A-F095-2247A349D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11" y="6265517"/>
            <a:ext cx="1385657" cy="1386663"/>
          </a:xfrm>
          <a:prstGeom prst="rect">
            <a:avLst/>
          </a:prstGeom>
        </p:spPr>
      </p:pic>
      <p:pic>
        <p:nvPicPr>
          <p:cNvPr id="9" name="Picture 8" descr="A Complete Guide to British Currency">
            <a:extLst>
              <a:ext uri="{FF2B5EF4-FFF2-40B4-BE49-F238E27FC236}">
                <a16:creationId xmlns:a16="http://schemas.microsoft.com/office/drawing/2014/main" id="{99DAACA1-391D-5259-A660-47915DA954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73" r="1031" b="35802"/>
          <a:stretch>
            <a:fillRect/>
          </a:stretch>
        </p:blipFill>
        <p:spPr>
          <a:xfrm>
            <a:off x="858699" y="8262384"/>
            <a:ext cx="1378428" cy="7423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80AB-7EE7-17F5-BA46-6893162D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11</a:t>
            </a:fld>
            <a:endParaRPr lang="en-GB"/>
          </a:p>
        </p:txBody>
      </p:sp>
      <p:pic>
        <p:nvPicPr>
          <p:cNvPr id="10" name="Picture 9" descr="A Complete Guide to British Currency">
            <a:extLst>
              <a:ext uri="{FF2B5EF4-FFF2-40B4-BE49-F238E27FC236}">
                <a16:creationId xmlns:a16="http://schemas.microsoft.com/office/drawing/2014/main" id="{7D7DE5E7-8202-1ED8-2840-F171C85070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73" r="1031" b="35802"/>
          <a:stretch>
            <a:fillRect/>
          </a:stretch>
        </p:blipFill>
        <p:spPr>
          <a:xfrm>
            <a:off x="905719" y="995864"/>
            <a:ext cx="1378428" cy="7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64C7D-351C-4735-C8BF-35EFA57E5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056F0A-D979-1118-3BD8-4D2E83941402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CE57D-BB4B-00A8-093E-F84921CDF7AF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err="1">
                <a:latin typeface="Arial"/>
                <a:ea typeface="+mn-lt"/>
                <a:cs typeface="+mn-lt"/>
              </a:rPr>
              <a:t>Hyfforddiant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Cydraddoldeb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Anabledd</a:t>
            </a:r>
            <a:endParaRPr lang="en-US" b="1" err="1">
              <a:latin typeface="Arial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B859F728-6DCC-5830-1262-CB55B1FB4F35}"/>
              </a:ext>
            </a:extLst>
          </p:cNvPr>
          <p:cNvSpPr txBox="1"/>
          <p:nvPr/>
        </p:nvSpPr>
        <p:spPr>
          <a:xfrm>
            <a:off x="2555362" y="985396"/>
            <a:ext cx="3562150" cy="656905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>
                <a:latin typeface="Arial"/>
                <a:ea typeface="+mn-lt"/>
                <a:cs typeface="+mn-lt"/>
              </a:rPr>
              <a:t> plaid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cydraddoldeb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>
                <a:latin typeface="Arial"/>
                <a:ea typeface="+mn-lt"/>
                <a:cs typeface="+mn-lt"/>
              </a:rPr>
              <a:t> bod y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>
                <a:latin typeface="Arial"/>
                <a:ea typeface="+mn-lt"/>
                <a:cs typeface="+mn-lt"/>
              </a:rPr>
              <a:t> plaid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>
                <a:latin typeface="Arial"/>
                <a:ea typeface="+mn-lt"/>
                <a:cs typeface="+mn-lt"/>
              </a:rPr>
              <a:t> yr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cywir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eu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swyddi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yr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gyd-gynhyrchu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credu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hi’n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bwysig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gynllunio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yr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model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cymdeithasol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weld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stopio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disgwyliad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ddysgu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sut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mwy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mwy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ifanc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gymryd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rhan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ddysgu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sut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technoleg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gymryd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rhan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kern="50" dirty="0">
              <a:latin typeface="Arial"/>
              <a:ea typeface="+mn-lt"/>
              <a:cs typeface="+mn-lt"/>
            </a:endParaRPr>
          </a:p>
        </p:txBody>
      </p:sp>
      <p:pic>
        <p:nvPicPr>
          <p:cNvPr id="5" name="Picture 4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A4775236-464E-7561-136D-CA618831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10" r="5294" b="-971"/>
          <a:stretch>
            <a:fillRect/>
          </a:stretch>
        </p:blipFill>
        <p:spPr>
          <a:xfrm>
            <a:off x="882918" y="982992"/>
            <a:ext cx="1410621" cy="1245920"/>
          </a:xfrm>
          <a:prstGeom prst="rect">
            <a:avLst/>
          </a:prstGeom>
        </p:spPr>
      </p:pic>
      <p:pic>
        <p:nvPicPr>
          <p:cNvPr id="6" name="Picture 5" descr="New York’s Most Accessible Colleges for Students with Disabilities">
            <a:extLst>
              <a:ext uri="{FF2B5EF4-FFF2-40B4-BE49-F238E27FC236}">
                <a16:creationId xmlns:a16="http://schemas.microsoft.com/office/drawing/2014/main" id="{9CE02E67-2B3B-EE0B-0031-79EDDA4F9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94" y="6045508"/>
            <a:ext cx="1419187" cy="954348"/>
          </a:xfrm>
          <a:prstGeom prst="rect">
            <a:avLst/>
          </a:prstGeom>
        </p:spPr>
      </p:pic>
      <p:pic>
        <p:nvPicPr>
          <p:cNvPr id="8" name="Picture 7" descr="Yorkshire Smokefree">
            <a:extLst>
              <a:ext uri="{FF2B5EF4-FFF2-40B4-BE49-F238E27FC236}">
                <a16:creationId xmlns:a16="http://schemas.microsoft.com/office/drawing/2014/main" id="{80D9E874-80DE-106B-55D6-C6548B374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39" y="7554716"/>
            <a:ext cx="1423185" cy="101568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B137D-7BDC-BB0E-F3CD-6319EFEB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9" descr="A group of people looking at a piece of paper&#10;&#10;AI-generated content may be incorrect.">
            <a:extLst>
              <a:ext uri="{FF2B5EF4-FFF2-40B4-BE49-F238E27FC236}">
                <a16:creationId xmlns:a16="http://schemas.microsoft.com/office/drawing/2014/main" id="{C0F6A367-EB47-4D47-F99F-B994D2736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96" y="2722770"/>
            <a:ext cx="1362276" cy="1539811"/>
          </a:xfrm>
          <a:prstGeom prst="rect">
            <a:avLst/>
          </a:prstGeom>
        </p:spPr>
      </p:pic>
      <p:pic>
        <p:nvPicPr>
          <p:cNvPr id="12" name="Picture 11" descr="A person holding up his hand&#10;&#10;AI-generated content may be incorrect.">
            <a:extLst>
              <a:ext uri="{FF2B5EF4-FFF2-40B4-BE49-F238E27FC236}">
                <a16:creationId xmlns:a16="http://schemas.microsoft.com/office/drawing/2014/main" id="{55E53FF4-9F0E-1AC7-DCC2-EFC6A4967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631" y="4267131"/>
            <a:ext cx="1349317" cy="13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3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754DD-04DC-7616-6537-012BC54F9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D51044A-9782-06B8-1696-9B3522DE5816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8F816-F237-C986-9059-8BA4CA8BD1DB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Siarad</a:t>
            </a:r>
            <a:r>
              <a:rPr lang="en-GB" sz="2000" b="1" dirty="0">
                <a:latin typeface="Arial"/>
                <a:cs typeface="Arial"/>
              </a:rPr>
              <a:t> am </a:t>
            </a:r>
            <a:r>
              <a:rPr lang="en-GB" sz="2000" b="1" dirty="0" err="1">
                <a:latin typeface="Arial"/>
                <a:cs typeface="Arial"/>
              </a:rPr>
              <a:t>Anableddau</a:t>
            </a:r>
            <a:endParaRPr lang="en-US" dirty="0" err="1"/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10901BE6-4E30-4BE5-DAE9-CF51C744C7A3}"/>
              </a:ext>
            </a:extLst>
          </p:cNvPr>
          <p:cNvSpPr txBox="1"/>
          <p:nvPr/>
        </p:nvSpPr>
        <p:spPr>
          <a:xfrm>
            <a:off x="2697063" y="1033097"/>
            <a:ext cx="3418946" cy="652135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siarad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fel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cyflwr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meddygol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model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cymdeithasol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pan </a:t>
            </a:r>
            <a:r>
              <a:rPr lang="en-GB" sz="1600" kern="50" err="1">
                <a:latin typeface="Arial"/>
                <a:ea typeface="+mn-lt"/>
                <a:cs typeface="+mn-lt"/>
              </a:rPr>
              <a:t>fyddwn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siarad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gwaith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Darllen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</a:t>
            </a:r>
            <a:r>
              <a:rPr lang="en-GB" sz="1600" kern="50" err="1">
                <a:latin typeface="Arial"/>
                <a:ea typeface="+mn-lt"/>
                <a:cs typeface="+mn-lt"/>
              </a:rPr>
              <a:t>fideos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llawer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offer </a:t>
            </a:r>
            <a:r>
              <a:rPr lang="en-GB" sz="1600" kern="50" err="1">
                <a:latin typeface="Arial"/>
                <a:ea typeface="+mn-lt"/>
                <a:cs typeface="+mn-lt"/>
              </a:rPr>
              <a:t>eraill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gyda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pecyn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offer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Cymru.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cyfarfodydd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digwyddiadau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gyrraedd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nhw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pawb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deall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pam </a:t>
            </a:r>
            <a:r>
              <a:rPr lang="en-GB" sz="1600" kern="50" err="1">
                <a:latin typeface="Arial"/>
                <a:ea typeface="+mn-lt"/>
                <a:cs typeface="+mn-lt"/>
              </a:rPr>
              <a:t>mae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addasiadau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resymol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bwysig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sut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gallant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gyda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ar-lein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geiriau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parchus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wrth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siarad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â </a:t>
            </a:r>
            <a:r>
              <a:rPr lang="en-GB" sz="1600" kern="50">
                <a:latin typeface="Arial"/>
                <a:ea typeface="+mn-lt"/>
                <a:cs typeface="+mn-lt"/>
              </a:rPr>
              <a:t>phobl. Bydd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arweinydd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cadw’r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addewidion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cs typeface="Arial"/>
            </a:endParaRPr>
          </a:p>
        </p:txBody>
      </p:sp>
      <p:pic>
        <p:nvPicPr>
          <p:cNvPr id="5" name="Picture 4" descr="A person holding a cd and a book&#10;&#10;AI-generated content may be incorrect.">
            <a:extLst>
              <a:ext uri="{FF2B5EF4-FFF2-40B4-BE49-F238E27FC236}">
                <a16:creationId xmlns:a16="http://schemas.microsoft.com/office/drawing/2014/main" id="{3C478641-2F5F-9C57-EAA8-C23C0E12A8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74" r="4113" b="-935"/>
          <a:stretch>
            <a:fillRect/>
          </a:stretch>
        </p:blipFill>
        <p:spPr>
          <a:xfrm>
            <a:off x="775922" y="2617563"/>
            <a:ext cx="1534917" cy="1390078"/>
          </a:xfrm>
          <a:prstGeom prst="rect">
            <a:avLst/>
          </a:prstGeom>
        </p:spPr>
      </p:pic>
      <p:pic>
        <p:nvPicPr>
          <p:cNvPr id="6" name="Picture 5" descr="ADA Wheelchair Accessible Symbol White on Blue Sign NHE-1-WHTonBLU">
            <a:extLst>
              <a:ext uri="{FF2B5EF4-FFF2-40B4-BE49-F238E27FC236}">
                <a16:creationId xmlns:a16="http://schemas.microsoft.com/office/drawing/2014/main" id="{4C1EE42B-6F69-DC05-BD63-0AC5E4A90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84" y="1028943"/>
            <a:ext cx="1469581" cy="1272287"/>
          </a:xfrm>
          <a:prstGeom prst="rect">
            <a:avLst/>
          </a:prstGeom>
        </p:spPr>
      </p:pic>
      <p:pic>
        <p:nvPicPr>
          <p:cNvPr id="8" name="Picture 7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CD394490-613B-6A86-9556-2CB762AB8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20" y="7566720"/>
            <a:ext cx="1627796" cy="163469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22D8B-46DB-AA8C-EC5C-207D72C1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13</a:t>
            </a:fld>
            <a:endParaRPr lang="en-GB"/>
          </a:p>
        </p:txBody>
      </p:sp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87D9899-152A-F4A5-D754-EF991562E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51" y="4383984"/>
            <a:ext cx="1415248" cy="1267960"/>
          </a:xfrm>
          <a:prstGeom prst="rect">
            <a:avLst/>
          </a:prstGeom>
        </p:spPr>
      </p:pic>
      <p:pic>
        <p:nvPicPr>
          <p:cNvPr id="12" name="Picture 11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B39586ED-9E86-9812-9D81-11B83457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10" r="5294" b="-971"/>
          <a:stretch>
            <a:fillRect/>
          </a:stretch>
        </p:blipFill>
        <p:spPr>
          <a:xfrm>
            <a:off x="882918" y="6150648"/>
            <a:ext cx="1410621" cy="12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1F35C-AE5D-285D-941C-A4E554415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23DF244-7EA2-2328-77BC-C08FDC486120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F974E-B0F7-A512-B6D0-86FCE610DFE7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cs typeface="Arial"/>
              </a:rPr>
              <a:t>Gall Pawb Gymryd Rhan</a:t>
            </a:r>
            <a:endParaRPr lang="en-US" dirty="0"/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C102686A-F70C-FF61-3CCD-D72883DE8FD8}"/>
              </a:ext>
            </a:extLst>
          </p:cNvPr>
          <p:cNvSpPr txBox="1"/>
          <p:nvPr/>
        </p:nvSpPr>
        <p:spPr>
          <a:xfrm>
            <a:off x="2587185" y="981308"/>
            <a:ext cx="3530327" cy="64259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>
                <a:latin typeface="Arial"/>
                <a:ea typeface="+mn-lt"/>
                <a:cs typeface="+mn-lt"/>
              </a:rPr>
              <a:t>Rydym ni’n addo sicrhau bod pawb yn gallu cymryd rhan mewn gwleidyddiaeth.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Rydym ni’n gwybod y gall fod yn anodd i bobl fynychu digwyddiadau, ond ni chredwn y dylai hyn stopio pobl. Byddwn ni’n gwneud yn haws i bobl gymryd rhan.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defnyddio technoleg i helpu pobl gymryd rhan a phleidleisio. Byddwn ni’n gofyn i gyfarfodydd fod yn </a:t>
            </a:r>
            <a:r>
              <a:rPr lang="en-GB" sz="1600" b="1" kern="5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hybryd</a:t>
            </a:r>
            <a:r>
              <a:rPr lang="en-GB" sz="1600" kern="50">
                <a:latin typeface="Arial"/>
                <a:ea typeface="+mn-lt"/>
                <a:cs typeface="+mn-lt"/>
              </a:rPr>
              <a:t>, gan ganiatáu ymuno yn berson neu trwy dechnoleg.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helpu i dalu am addasiadau resymol a thechnoleg er mwyn i bobl allu cymryd rhan.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ein cyfarfodydd a digwyddiadau yn mynediad gyda’r dechnoleg cywir.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newid ein rheolau i wneud hyn, ac yn gofyn i bleidiau eraill wneud yr un peth.</a:t>
            </a:r>
            <a:endParaRPr lang="en-GB" sz="1600">
              <a:latin typeface="Arial"/>
              <a:cs typeface="Arial"/>
            </a:endParaRPr>
          </a:p>
          <a:p>
            <a:endParaRPr lang="en-GB" sz="1600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5" name="Picture 4" descr="Yorkshire Smokefree">
            <a:extLst>
              <a:ext uri="{FF2B5EF4-FFF2-40B4-BE49-F238E27FC236}">
                <a16:creationId xmlns:a16="http://schemas.microsoft.com/office/drawing/2014/main" id="{7E408C36-02E3-22A5-2461-5A38E9D5A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62" y="3638235"/>
            <a:ext cx="1661861" cy="1111090"/>
          </a:xfrm>
          <a:prstGeom prst="rect">
            <a:avLst/>
          </a:prstGeom>
        </p:spPr>
      </p:pic>
      <p:pic>
        <p:nvPicPr>
          <p:cNvPr id="8" name="Picture 7" descr="A Complete Guide to British Currency">
            <a:extLst>
              <a:ext uri="{FF2B5EF4-FFF2-40B4-BE49-F238E27FC236}">
                <a16:creationId xmlns:a16="http://schemas.microsoft.com/office/drawing/2014/main" id="{148603C9-B537-6DE6-0668-D112EECB47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73" r="1031" b="35802"/>
          <a:stretch>
            <a:fillRect/>
          </a:stretch>
        </p:blipFill>
        <p:spPr>
          <a:xfrm>
            <a:off x="697190" y="5214336"/>
            <a:ext cx="1658046" cy="889503"/>
          </a:xfrm>
          <a:prstGeom prst="rect">
            <a:avLst/>
          </a:prstGeom>
        </p:spPr>
      </p:pic>
      <p:pic>
        <p:nvPicPr>
          <p:cNvPr id="10" name="Picture 9" descr="ADA Wheelchair Accessible Symbol White on Blue Sign NHE-1-WHTonBLU">
            <a:extLst>
              <a:ext uri="{FF2B5EF4-FFF2-40B4-BE49-F238E27FC236}">
                <a16:creationId xmlns:a16="http://schemas.microsoft.com/office/drawing/2014/main" id="{5B2A5EB5-BFDF-2DFA-0C9D-71ECEC6E7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63" y="6465537"/>
            <a:ext cx="1455683" cy="1255843"/>
          </a:xfrm>
          <a:prstGeom prst="rect">
            <a:avLst/>
          </a:prstGeom>
        </p:spPr>
      </p:pic>
      <p:pic>
        <p:nvPicPr>
          <p:cNvPr id="12" name="Picture 11" descr="A book with a check mark and check marks&#10;&#10;AI-generated content may be incorrect.">
            <a:extLst>
              <a:ext uri="{FF2B5EF4-FFF2-40B4-BE49-F238E27FC236}">
                <a16:creationId xmlns:a16="http://schemas.microsoft.com/office/drawing/2014/main" id="{5EBED35F-BFC2-9848-B78E-9C0F3F43F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73" y="7919258"/>
            <a:ext cx="1513104" cy="126179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0A0327-A6A9-7CB5-6B64-DDD97D8C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6E17330-A035-BAE5-6A9C-A2808AB45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21" y="1744504"/>
            <a:ext cx="1653925" cy="14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65CD9-8E53-2D25-8424-5EF46B76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60F487D-A28B-4277-47EF-5D6C87FE3297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793B0-E6BB-1DD9-0D62-B5AF3100524D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cs typeface="Arial"/>
              </a:rPr>
              <a:t>Rhannu Gwybodaeth</a:t>
            </a:r>
            <a:endParaRPr lang="en-US" dirty="0"/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37A0B0E2-D005-A46A-5643-73BC8B349546}"/>
              </a:ext>
            </a:extLst>
          </p:cNvPr>
          <p:cNvSpPr txBox="1"/>
          <p:nvPr/>
        </p:nvSpPr>
        <p:spPr>
          <a:xfrm>
            <a:off x="2697063" y="956852"/>
            <a:ext cx="3418946" cy="641943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eisiau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cyhoedd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nodweddion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amddiffynnol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dymuno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hethol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credu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cynnwys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amrywiol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gyda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syniadau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gwahanol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gofyn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os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gallwn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rannu’r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hon.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dim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ond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maent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gallwn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hon.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casglu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chyhoeddi’r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hon.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enwau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unrhyw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un.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pam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mae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bwysig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ac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Straeon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Da am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gwahaniaeth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mae’n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2BE326-7231-1532-CF48-BD9CD2557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5" y="6012263"/>
            <a:ext cx="1443274" cy="1399355"/>
          </a:xfrm>
          <a:prstGeom prst="rect">
            <a:avLst/>
          </a:prstGeom>
        </p:spPr>
      </p:pic>
      <p:pic>
        <p:nvPicPr>
          <p:cNvPr id="5" name="Picture 4" descr="A picture containing person, indoor, person, people&#10;&#10;Description automatically generated">
            <a:extLst>
              <a:ext uri="{FF2B5EF4-FFF2-40B4-BE49-F238E27FC236}">
                <a16:creationId xmlns:a16="http://schemas.microsoft.com/office/drawing/2014/main" id="{48F2A480-E433-E34A-43B2-323725296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44" y="4337916"/>
            <a:ext cx="1426815" cy="1343931"/>
          </a:xfrm>
          <a:prstGeom prst="rect">
            <a:avLst/>
          </a:prstGeom>
        </p:spPr>
      </p:pic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53C1B25-32A0-9D84-68DB-B56096F8A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23" y="7693716"/>
            <a:ext cx="1318605" cy="13777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40F538-B24A-495A-6153-11FA3E4B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 descr="Top 10 Easy Read Tips - Disability Equality Scotland">
            <a:extLst>
              <a:ext uri="{FF2B5EF4-FFF2-40B4-BE49-F238E27FC236}">
                <a16:creationId xmlns:a16="http://schemas.microsoft.com/office/drawing/2014/main" id="{B5778C68-41AD-0506-4F35-B3B5344D8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305" y="957821"/>
            <a:ext cx="1390696" cy="1359858"/>
          </a:xfrm>
          <a:prstGeom prst="rect">
            <a:avLst/>
          </a:prstGeom>
        </p:spPr>
      </p:pic>
      <p:pic>
        <p:nvPicPr>
          <p:cNvPr id="11" name="Picture 10" descr="A group of people looking at a piece of paper&#10;&#10;AI-generated content may be incorrect.">
            <a:extLst>
              <a:ext uri="{FF2B5EF4-FFF2-40B4-BE49-F238E27FC236}">
                <a16:creationId xmlns:a16="http://schemas.microsoft.com/office/drawing/2014/main" id="{3AEA015C-9585-8ADE-9533-98FD4D1EA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220" y="2659166"/>
            <a:ext cx="1425923" cy="15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4DA72-9E98-BB41-12F7-BCE9A4A0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A8DF107-99B4-9AC6-8B2F-2CC9F83990AB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A7BB6-9856-4865-B8E7-FE062B7A56C8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ea typeface="+mn-lt"/>
                <a:cs typeface="+mn-lt"/>
              </a:rPr>
              <a:t>Helpu Pobl i Rannu Swydd</a:t>
            </a:r>
            <a:endParaRPr lang="en-US" b="1">
              <a:latin typeface="Arial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F0B41A9A-4CA3-E849-FEA2-A4272948A41D}"/>
              </a:ext>
            </a:extLst>
          </p:cNvPr>
          <p:cNvSpPr txBox="1"/>
          <p:nvPr/>
        </p:nvSpPr>
        <p:spPr>
          <a:xfrm>
            <a:off x="2682655" y="982415"/>
            <a:ext cx="3449701" cy="65720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credu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bwysig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Mae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golygu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chael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anodd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gweithio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drwy’r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bob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barhau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eisiau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llawer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gymryd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glywed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mwy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syniadau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phrofiadau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edrych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Straeon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Da o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lefydd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eraill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eisoes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fel</a:t>
            </a:r>
            <a:r>
              <a:rPr lang="en-GB" sz="1600" kern="50">
                <a:latin typeface="Arial"/>
                <a:ea typeface="+mn-lt"/>
                <a:cs typeface="+mn-lt"/>
              </a:rPr>
              <a:t> y Senedd.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defnyddio’r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Deddfau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Cydraddoldeb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ystyried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sut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gweithio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rhoi’r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polisïau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cywir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waith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21AAED1-1413-48BB-53C9-BAC5200B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1" y="4128228"/>
            <a:ext cx="1627655" cy="1392420"/>
          </a:xfrm>
          <a:prstGeom prst="rect">
            <a:avLst/>
          </a:prstGeom>
        </p:spPr>
      </p:pic>
      <p:pic>
        <p:nvPicPr>
          <p:cNvPr id="8" name="Picture 7" descr="A notepad with a check mark&#10;&#10;AI-generated content may be incorrect.">
            <a:extLst>
              <a:ext uri="{FF2B5EF4-FFF2-40B4-BE49-F238E27FC236}">
                <a16:creationId xmlns:a16="http://schemas.microsoft.com/office/drawing/2014/main" id="{DAB69DDA-445C-DB13-6576-39A1DC19A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96" y="7414906"/>
            <a:ext cx="1327532" cy="1212499"/>
          </a:xfrm>
          <a:prstGeom prst="rect">
            <a:avLst/>
          </a:prstGeom>
        </p:spPr>
      </p:pic>
      <p:pic>
        <p:nvPicPr>
          <p:cNvPr id="9" name="Picture 8" descr="Top 10 Easy Read Tips - Disability Equality Scotland">
            <a:extLst>
              <a:ext uri="{FF2B5EF4-FFF2-40B4-BE49-F238E27FC236}">
                <a16:creationId xmlns:a16="http://schemas.microsoft.com/office/drawing/2014/main" id="{F3BCEFC7-84E2-A5BD-C973-5EF94A781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95" y="5810540"/>
            <a:ext cx="1337121" cy="126592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913C37-3A56-FD86-30E4-2BEDB332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person and person sitting and talking&#10;&#10;AI-generated content may be incorrect.">
            <a:extLst>
              <a:ext uri="{FF2B5EF4-FFF2-40B4-BE49-F238E27FC236}">
                <a16:creationId xmlns:a16="http://schemas.microsoft.com/office/drawing/2014/main" id="{7657ABFA-F8F2-06D6-274D-6D74CF8E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15" y="801603"/>
            <a:ext cx="1493570" cy="1354029"/>
          </a:xfrm>
          <a:prstGeom prst="rect">
            <a:avLst/>
          </a:prstGeom>
        </p:spPr>
      </p:pic>
      <p:pic>
        <p:nvPicPr>
          <p:cNvPr id="12" name="Picture 11" descr="A person and person holding hands&#10;&#10;AI-generated content may be incorrect.">
            <a:extLst>
              <a:ext uri="{FF2B5EF4-FFF2-40B4-BE49-F238E27FC236}">
                <a16:creationId xmlns:a16="http://schemas.microsoft.com/office/drawing/2014/main" id="{64869E54-6889-E35B-FE43-20267186C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880" y="2318904"/>
            <a:ext cx="1524872" cy="15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D2A74-72DE-AE01-11B1-89841F7EC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D72FB40-FE18-5C93-DEA4-8956D4926800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15CA1-1710-482A-7CDA-7C4AB8AC4650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cs typeface="Arial"/>
              </a:rPr>
              <a:t>Gweithio ym Mhwythoedd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D0164-5C4E-04DF-CCB8-9D02022300E7}"/>
              </a:ext>
            </a:extLst>
          </p:cNvPr>
          <p:cNvSpPr txBox="1"/>
          <p:nvPr/>
        </p:nvSpPr>
        <p:spPr>
          <a:xfrm>
            <a:off x="604549" y="935887"/>
            <a:ext cx="550049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ea typeface="+mn-lt"/>
                <a:cs typeface="+mn-lt"/>
              </a:rPr>
              <a:t>Rydym ni’n addo helpu mwy o bobl anabl i weithio ym mhwythoedd. Rydym ni’n credu ei fod yn bwysig.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en-GB">
                <a:latin typeface="Arial"/>
                <a:ea typeface="+mn-lt"/>
                <a:cs typeface="+mn-lt"/>
              </a:rPr>
              <a:t>Mae gweddill y dudalen hon yn egluro sut y byddwn ni’n gwneud hyn.</a:t>
            </a:r>
            <a:endParaRPr lang="en-GB">
              <a:latin typeface="Arial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ADD8AFC1-24E2-0418-D492-9939DEADA44C}"/>
              </a:ext>
            </a:extLst>
          </p:cNvPr>
          <p:cNvSpPr txBox="1"/>
          <p:nvPr/>
        </p:nvSpPr>
        <p:spPr>
          <a:xfrm>
            <a:off x="2697063" y="2474264"/>
            <a:ext cx="3418946" cy="32075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pobl yn teimlo’n ddiogel i ddweud wrthym am eu hanableddau a’r help sydd eu hangen. Ni fyddwn ni’n gorfodi unrhyw un i ddweud wrthym.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o leiaf un person anabl ar bob rhestr ymgeiswyr.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rhannu straeon da am waith pobl anabl yn y gwleidyddiaeth.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pawb yn y blaid yn gwneud Hyfforddiant Cydraddoldeb Anabledd.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cael prosiectau addysgu i helpu pobl anabl ddysgu oddi wrth ei gilydd.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cefnogi pobl anabl i reoli eu gwaith.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gofyn i bobl ifanc anabl gymryd rhan.</a:t>
            </a:r>
            <a:endParaRPr lang="en-GB" sz="1600">
              <a:latin typeface="Arial"/>
              <a:cs typeface="Arial"/>
            </a:endParaRPr>
          </a:p>
        </p:txBody>
      </p:sp>
      <p:pic>
        <p:nvPicPr>
          <p:cNvPr id="5" name="Picture 4" descr="A picture containing person, indoor, person, people&#10;&#10;Description automatically generated">
            <a:extLst>
              <a:ext uri="{FF2B5EF4-FFF2-40B4-BE49-F238E27FC236}">
                <a16:creationId xmlns:a16="http://schemas.microsoft.com/office/drawing/2014/main" id="{FD5BFCF0-0FBD-0A84-7335-EE7A2D1C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85" y="2477937"/>
            <a:ext cx="1426815" cy="1343931"/>
          </a:xfrm>
          <a:prstGeom prst="rect">
            <a:avLst/>
          </a:prstGeom>
        </p:spPr>
      </p:pic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09E5C3C-FC8F-E794-5F96-2F187C92B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06" y="4072800"/>
            <a:ext cx="1627655" cy="1392420"/>
          </a:xfrm>
          <a:prstGeom prst="rect">
            <a:avLst/>
          </a:prstGeom>
        </p:spPr>
      </p:pic>
      <p:pic>
        <p:nvPicPr>
          <p:cNvPr id="10" name="Picture 9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0436E733-0CC2-9B71-C0BD-156DFA9922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10" r="5294" b="-971"/>
          <a:stretch>
            <a:fillRect/>
          </a:stretch>
        </p:blipFill>
        <p:spPr>
          <a:xfrm>
            <a:off x="882918" y="5843342"/>
            <a:ext cx="1665209" cy="1500326"/>
          </a:xfrm>
          <a:prstGeom prst="rect">
            <a:avLst/>
          </a:prstGeom>
        </p:spPr>
      </p:pic>
      <p:pic>
        <p:nvPicPr>
          <p:cNvPr id="12" name="Picture 11" descr="New York’s Most Accessible Colleges for Students with Disabilities">
            <a:extLst>
              <a:ext uri="{FF2B5EF4-FFF2-40B4-BE49-F238E27FC236}">
                <a16:creationId xmlns:a16="http://schemas.microsoft.com/office/drawing/2014/main" id="{68F46CC9-D604-3FBE-0E32-4448191A9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64" y="7705774"/>
            <a:ext cx="1673775" cy="1176954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AAB5B09-9F98-D5B9-7EC0-39A74F3F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5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7B7BC-18BB-859B-2CB6-D53FB56E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1F0911-EEA1-FB31-8355-75E4D2707DCE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B4E5B-CCF5-A2A4-5CF6-344C73AF1F74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ea typeface="+mn-lt"/>
                <a:cs typeface="+mn-lt"/>
              </a:rPr>
              <a:t>Model Cymdeithasol Anabledd</a:t>
            </a:r>
            <a:endParaRPr lang="en-US">
              <a:latin typeface="Aptos" panose="020B0004020202020204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9A0F7515-6252-3ED9-0672-10BCFEA90837}"/>
              </a:ext>
            </a:extLst>
          </p:cNvPr>
          <p:cNvSpPr txBox="1"/>
          <p:nvPr/>
        </p:nvSpPr>
        <p:spPr>
          <a:xfrm>
            <a:off x="2682346" y="952764"/>
            <a:ext cx="3434857" cy="616503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>
                <a:latin typeface="Arial"/>
                <a:ea typeface="+mn-lt"/>
                <a:cs typeface="+mn-lt"/>
              </a:rPr>
              <a:t>Rydym ni’n credu bod Model Cymdeithasol Anabledd yn bwysig. Mae’n dangos fod anabledd yn digwydd oherwydd y ffordd mae’r byd yn gweithio, nid oherwydd amodau meddygol pobl.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Rydym ni’n addo defnyddio’r Model Cymdeithasol Anabledd yn pob dim rydyn ni’n ei wneud. Bydd hyn yn helpu gwneud ein cymunedau’n well i bawb.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siarad am anableddau’n y ffordd gywir, ac yn gwrando ar sut mae pobl eisiau cael eu siarad â nhw.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pobl anabl yn gallu cymryd rhan yn popeth, nawr ac yn y dyfodol.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dysgu o straeon da a gwrando ar bobl.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rhoi amser a phensiydd i </a:t>
            </a:r>
            <a:r>
              <a:rPr lang="en-GB" sz="1600" b="1" kern="5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fenterau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GB" i="1">
              <a:latin typeface="Arial"/>
              <a:cs typeface="Arial"/>
            </a:endParaRP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D3F6560-A2BC-1A58-6C67-95E39FACD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40" y="2597929"/>
            <a:ext cx="1468538" cy="1185715"/>
          </a:xfrm>
          <a:prstGeom prst="rect">
            <a:avLst/>
          </a:prstGeom>
        </p:spPr>
      </p:pic>
      <p:pic>
        <p:nvPicPr>
          <p:cNvPr id="9" name="Picture 8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D75D3184-6AF0-0247-AE82-8D8F1155B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26" y="4032939"/>
            <a:ext cx="1371261" cy="1250813"/>
          </a:xfrm>
          <a:prstGeom prst="rect">
            <a:avLst/>
          </a:prstGeom>
        </p:spPr>
      </p:pic>
      <p:pic>
        <p:nvPicPr>
          <p:cNvPr id="11" name="Picture 10" descr="ADA Wheelchair Accessible Symbol White on Blue Sign NHE-1-WHTonBLU">
            <a:extLst>
              <a:ext uri="{FF2B5EF4-FFF2-40B4-BE49-F238E27FC236}">
                <a16:creationId xmlns:a16="http://schemas.microsoft.com/office/drawing/2014/main" id="{2C1979A4-3CAA-D967-27F7-A74B6AF4E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389" y="5513422"/>
            <a:ext cx="1121535" cy="112864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C47DB9-538C-4205-E238-B03DD4F8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C53DF11-7028-C36E-D2FA-06DD1CF02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10" y="949480"/>
            <a:ext cx="1415248" cy="1267960"/>
          </a:xfrm>
          <a:prstGeom prst="rect">
            <a:avLst/>
          </a:prstGeom>
        </p:spPr>
      </p:pic>
      <p:pic>
        <p:nvPicPr>
          <p:cNvPr id="13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620DB0A-F921-CB31-1FF0-FF4FBFF27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48" y="6949238"/>
            <a:ext cx="1608422" cy="15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0E3CB-5367-364A-6223-D3371D357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04C05C2-8255-794B-49E4-B3519CBD88EB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967B9-C58E-CDB3-BF80-0D403821EBFB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Geiriau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b="1" dirty="0" err="1">
                <a:latin typeface="Arial"/>
                <a:cs typeface="Arial"/>
              </a:rPr>
              <a:t>Anodd</a:t>
            </a:r>
            <a:endParaRPr lang="en-US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279E6-5E56-0FAE-A404-84EA8AB0CC28}"/>
              </a:ext>
            </a:extLst>
          </p:cNvPr>
          <p:cNvSpPr txBox="1"/>
          <p:nvPr/>
        </p:nvSpPr>
        <p:spPr>
          <a:xfrm>
            <a:off x="604549" y="935887"/>
            <a:ext cx="5500495" cy="7971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dirty="0">
                <a:latin typeface="Arial"/>
                <a:ea typeface="+mn-lt"/>
                <a:cs typeface="+mn-lt"/>
              </a:rPr>
              <a:t> – Mae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y </a:t>
            </a:r>
            <a:r>
              <a:rPr lang="en-GB" sz="1600" dirty="0" err="1">
                <a:latin typeface="Arial"/>
                <a:ea typeface="+mn-lt"/>
                <a:cs typeface="+mn-lt"/>
              </a:rPr>
              <a:t>pethau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mae’r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llywodraeth</a:t>
            </a:r>
            <a:r>
              <a:rPr lang="en-GB" sz="1600" dirty="0">
                <a:latin typeface="Arial"/>
                <a:ea typeface="+mn-lt"/>
                <a:cs typeface="+mn-lt"/>
              </a:rPr>
              <a:t> neu </a:t>
            </a:r>
            <a:r>
              <a:rPr lang="en-GB" sz="1600" dirty="0" err="1">
                <a:latin typeface="Arial"/>
                <a:ea typeface="+mn-lt"/>
                <a:cs typeface="+mn-lt"/>
              </a:rPr>
              <a:t>bleidiau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gwleidyddol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geisio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newid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mae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gwlad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gweithio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err="1">
                <a:latin typeface="Arial"/>
                <a:ea typeface="+mn-lt"/>
                <a:cs typeface="+mn-lt"/>
              </a:rPr>
              <a:t>Siarter</a:t>
            </a:r>
            <a:r>
              <a:rPr lang="en-GB" sz="1600" dirty="0">
                <a:latin typeface="Arial"/>
                <a:ea typeface="+mn-lt"/>
                <a:cs typeface="+mn-lt"/>
              </a:rPr>
              <a:t> – Mae </a:t>
            </a:r>
            <a:r>
              <a:rPr lang="en-GB" sz="1600" err="1">
                <a:latin typeface="Arial"/>
                <a:ea typeface="+mn-lt"/>
                <a:cs typeface="+mn-lt"/>
              </a:rPr>
              <a:t>siarter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ddogfen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sydd</a:t>
            </a:r>
            <a:r>
              <a:rPr lang="en-GB" sz="1600" dirty="0">
                <a:latin typeface="Arial"/>
                <a:ea typeface="+mn-lt"/>
                <a:cs typeface="+mn-lt"/>
              </a:rPr>
              <a:t> â set o </a:t>
            </a:r>
            <a:r>
              <a:rPr lang="en-GB" sz="1600" err="1">
                <a:latin typeface="Arial"/>
                <a:ea typeface="+mn-lt"/>
                <a:cs typeface="+mn-lt"/>
              </a:rPr>
              <a:t>syniadau</a:t>
            </a:r>
            <a:r>
              <a:rPr lang="en-GB" sz="1600" dirty="0">
                <a:latin typeface="Arial"/>
                <a:ea typeface="+mn-lt"/>
                <a:cs typeface="+mn-lt"/>
              </a:rPr>
              <a:t> am </a:t>
            </a:r>
            <a:r>
              <a:rPr lang="en-GB" sz="160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wneud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dda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  <a:endParaRPr lang="en-GB" sz="1600">
              <a:latin typeface="Arial"/>
              <a:cs typeface="Arial"/>
            </a:endParaRP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dirty="0">
                <a:latin typeface="Arial"/>
                <a:ea typeface="+mn-lt"/>
                <a:cs typeface="+mn-lt"/>
              </a:rPr>
              <a:t>Plaid </a:t>
            </a:r>
            <a:r>
              <a:rPr lang="en-GB" sz="1600" b="1" err="1">
                <a:latin typeface="Arial"/>
                <a:ea typeface="+mn-lt"/>
                <a:cs typeface="+mn-lt"/>
              </a:rPr>
              <a:t>Wleidyddol</a:t>
            </a:r>
            <a:r>
              <a:rPr lang="en-GB" sz="1600" b="1" dirty="0">
                <a:latin typeface="Arial"/>
                <a:ea typeface="+mn-lt"/>
                <a:cs typeface="+mn-lt"/>
              </a:rPr>
              <a:t> neu </a:t>
            </a:r>
            <a:r>
              <a:rPr lang="en-GB" sz="1600" b="1" err="1">
                <a:latin typeface="Arial"/>
                <a:ea typeface="+mn-lt"/>
                <a:cs typeface="+mn-lt"/>
              </a:rPr>
              <a:t>Bleidiau</a:t>
            </a:r>
            <a:r>
              <a:rPr lang="en-GB" sz="1600" b="1" dirty="0">
                <a:latin typeface="Arial"/>
                <a:ea typeface="+mn-lt"/>
                <a:cs typeface="+mn-lt"/>
              </a:rPr>
              <a:t> </a:t>
            </a:r>
            <a:r>
              <a:rPr lang="en-GB" sz="1600" b="1" err="1">
                <a:latin typeface="Arial"/>
                <a:ea typeface="+mn-lt"/>
                <a:cs typeface="+mn-lt"/>
              </a:rPr>
              <a:t>Gwleidyddol</a:t>
            </a:r>
            <a:r>
              <a:rPr lang="en-GB" sz="1600" dirty="0">
                <a:latin typeface="Arial"/>
                <a:ea typeface="+mn-lt"/>
                <a:cs typeface="+mn-lt"/>
              </a:rPr>
              <a:t> – Mae plaid </a:t>
            </a:r>
            <a:r>
              <a:rPr lang="en-GB" sz="1600" err="1">
                <a:latin typeface="Arial"/>
                <a:ea typeface="+mn-lt"/>
                <a:cs typeface="+mn-lt"/>
              </a:rPr>
              <a:t>wleidyddol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grŵp</a:t>
            </a:r>
            <a:r>
              <a:rPr lang="en-GB" sz="1600" dirty="0">
                <a:latin typeface="Arial"/>
                <a:ea typeface="+mn-lt"/>
                <a:cs typeface="+mn-lt"/>
              </a:rPr>
              <a:t> o </a:t>
            </a:r>
            <a:r>
              <a:rPr lang="en-GB" sz="1600" err="1">
                <a:latin typeface="Arial"/>
                <a:ea typeface="+mn-lt"/>
                <a:cs typeface="+mn-lt"/>
              </a:rPr>
              <a:t>bobl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sydd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â’r</a:t>
            </a:r>
            <a:r>
              <a:rPr lang="en-GB" sz="1600" dirty="0">
                <a:latin typeface="Arial"/>
                <a:ea typeface="+mn-lt"/>
                <a:cs typeface="+mn-lt"/>
              </a:rPr>
              <a:t> un </a:t>
            </a:r>
            <a:r>
              <a:rPr lang="en-GB" sz="1600" err="1">
                <a:latin typeface="Arial"/>
                <a:ea typeface="+mn-lt"/>
                <a:cs typeface="+mn-lt"/>
              </a:rPr>
              <a:t>credau</a:t>
            </a:r>
            <a:r>
              <a:rPr lang="en-GB" sz="1600" dirty="0">
                <a:latin typeface="Arial"/>
                <a:ea typeface="+mn-lt"/>
                <a:cs typeface="+mn-lt"/>
              </a:rPr>
              <a:t> am </a:t>
            </a:r>
            <a:r>
              <a:rPr lang="en-GB" sz="160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y </a:t>
            </a:r>
            <a:r>
              <a:rPr lang="en-GB" sz="1600" err="1">
                <a:latin typeface="Arial"/>
                <a:ea typeface="+mn-lt"/>
                <a:cs typeface="+mn-lt"/>
              </a:rPr>
              <a:t>dylai’r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wlad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weithio</a:t>
            </a:r>
            <a:r>
              <a:rPr lang="en-GB" sz="1600" dirty="0">
                <a:latin typeface="Arial"/>
                <a:ea typeface="+mn-lt"/>
                <a:cs typeface="+mn-lt"/>
              </a:rPr>
              <a:t>. </a:t>
            </a:r>
            <a:r>
              <a:rPr lang="en-GB" sz="1600" err="1">
                <a:latin typeface="Arial"/>
                <a:ea typeface="+mn-lt"/>
                <a:cs typeface="+mn-lt"/>
              </a:rPr>
              <a:t>Maent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dod</a:t>
            </a:r>
            <a:r>
              <a:rPr lang="en-GB" sz="1600" dirty="0">
                <a:latin typeface="Arial"/>
                <a:ea typeface="+mn-lt"/>
                <a:cs typeface="+mn-lt"/>
              </a:rPr>
              <a:t> at </a:t>
            </a:r>
            <a:r>
              <a:rPr lang="en-GB" sz="1600" err="1">
                <a:latin typeface="Arial"/>
                <a:ea typeface="+mn-lt"/>
                <a:cs typeface="+mn-lt"/>
              </a:rPr>
              <a:t>ei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gilydd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fel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grŵp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geisio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ennill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etholiadau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err="1">
                <a:latin typeface="Arial"/>
                <a:ea typeface="+mn-lt"/>
                <a:cs typeface="+mn-lt"/>
              </a:rPr>
              <a:t>Datganiad</a:t>
            </a:r>
            <a:r>
              <a:rPr lang="en-GB" sz="1600" dirty="0">
                <a:latin typeface="Arial"/>
                <a:ea typeface="+mn-lt"/>
                <a:cs typeface="+mn-lt"/>
              </a:rPr>
              <a:t> – Mae </a:t>
            </a:r>
            <a:r>
              <a:rPr lang="en-GB" sz="1600" err="1">
                <a:latin typeface="Arial"/>
                <a:ea typeface="+mn-lt"/>
                <a:cs typeface="+mn-lt"/>
              </a:rPr>
              <a:t>datganiad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pan </a:t>
            </a:r>
            <a:r>
              <a:rPr lang="en-GB" sz="1600" err="1">
                <a:latin typeface="Arial"/>
                <a:ea typeface="+mn-lt"/>
                <a:cs typeface="+mn-lt"/>
              </a:rPr>
              <a:t>ydych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disgrifio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glir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mewn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ysgrifen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dirty="0" err="1">
                <a:latin typeface="Arial"/>
                <a:ea typeface="+mn-lt"/>
                <a:cs typeface="+mn-lt"/>
              </a:rPr>
              <a:t>Datganiad</a:t>
            </a:r>
            <a:r>
              <a:rPr lang="en-GB" sz="1600" b="1" dirty="0">
                <a:latin typeface="Arial"/>
                <a:ea typeface="+mn-lt"/>
                <a:cs typeface="+mn-lt"/>
              </a:rPr>
              <a:t> </a:t>
            </a:r>
            <a:r>
              <a:rPr lang="en-GB" sz="1600" b="1" dirty="0" err="1">
                <a:latin typeface="Arial"/>
                <a:ea typeface="+mn-lt"/>
                <a:cs typeface="+mn-lt"/>
              </a:rPr>
              <a:t>Mynediad</a:t>
            </a:r>
            <a:r>
              <a:rPr lang="en-GB" sz="1600" b="1" dirty="0">
                <a:latin typeface="Arial"/>
                <a:ea typeface="+mn-lt"/>
                <a:cs typeface="+mn-lt"/>
              </a:rPr>
              <a:t> a </a:t>
            </a:r>
            <a:r>
              <a:rPr lang="en-GB" sz="1600" b="1" dirty="0" err="1">
                <a:latin typeface="Arial"/>
                <a:ea typeface="+mn-lt"/>
                <a:cs typeface="+mn-lt"/>
              </a:rPr>
              <a:t>Chynhwysiant</a:t>
            </a:r>
            <a:r>
              <a:rPr lang="en-GB" sz="1600" dirty="0">
                <a:latin typeface="Arial"/>
                <a:ea typeface="+mn-lt"/>
                <a:cs typeface="+mn-lt"/>
              </a:rPr>
              <a:t> – Mae </a:t>
            </a:r>
            <a:r>
              <a:rPr lang="en-GB" sz="1600" dirty="0" err="1">
                <a:latin typeface="Arial"/>
                <a:ea typeface="+mn-lt"/>
                <a:cs typeface="+mn-lt"/>
              </a:rPr>
              <a:t>Datganiad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Mynediad</a:t>
            </a:r>
            <a:r>
              <a:rPr lang="en-GB" sz="1600" dirty="0">
                <a:latin typeface="Arial"/>
                <a:ea typeface="+mn-lt"/>
                <a:cs typeface="+mn-lt"/>
              </a:rPr>
              <a:t> a </a:t>
            </a:r>
            <a:r>
              <a:rPr lang="en-GB" sz="1600" dirty="0" err="1">
                <a:latin typeface="Arial"/>
                <a:ea typeface="+mn-lt"/>
                <a:cs typeface="+mn-lt"/>
              </a:rPr>
              <a:t>Chynhwysiant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pan </a:t>
            </a:r>
            <a:r>
              <a:rPr lang="en-GB" sz="1600" dirty="0" err="1">
                <a:latin typeface="Arial"/>
                <a:ea typeface="+mn-lt"/>
                <a:cs typeface="+mn-lt"/>
              </a:rPr>
              <a:t>ydych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ysgrifennu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y </a:t>
            </a:r>
            <a:r>
              <a:rPr lang="en-GB" sz="1600" dirty="0" err="1">
                <a:latin typeface="Arial"/>
                <a:ea typeface="+mn-lt"/>
                <a:cs typeface="+mn-lt"/>
              </a:rPr>
              <a:t>byddwch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dirty="0">
                <a:latin typeface="Arial"/>
                <a:ea typeface="+mn-lt"/>
                <a:cs typeface="+mn-lt"/>
              </a:rPr>
              <a:t> bod </a:t>
            </a:r>
            <a:r>
              <a:rPr lang="en-GB" sz="160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gallu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cymryd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rhan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mewn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. Mae’n </a:t>
            </a:r>
            <a:r>
              <a:rPr lang="en-GB" sz="1600" dirty="0" err="1">
                <a:latin typeface="Arial"/>
                <a:ea typeface="+mn-lt"/>
                <a:cs typeface="+mn-lt"/>
              </a:rPr>
              <a:t>debyg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ysgrifennu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addewid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err="1">
                <a:latin typeface="Arial"/>
                <a:ea typeface="+mn-lt"/>
                <a:cs typeface="+mn-lt"/>
              </a:rPr>
              <a:t>Cyhoeddi</a:t>
            </a:r>
            <a:r>
              <a:rPr lang="en-GB" sz="1600" dirty="0">
                <a:latin typeface="Arial"/>
                <a:ea typeface="+mn-lt"/>
                <a:cs typeface="+mn-lt"/>
              </a:rPr>
              <a:t> – Pan </a:t>
            </a:r>
            <a:r>
              <a:rPr lang="en-GB" sz="1600" err="1">
                <a:latin typeface="Arial"/>
                <a:ea typeface="+mn-lt"/>
                <a:cs typeface="+mn-lt"/>
              </a:rPr>
              <a:t>fyddwch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cyhoeddi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, </a:t>
            </a:r>
            <a:r>
              <a:rPr lang="en-GB" sz="1600" err="1">
                <a:latin typeface="Arial"/>
                <a:ea typeface="+mn-lt"/>
                <a:cs typeface="+mn-lt"/>
              </a:rPr>
              <a:t>rydych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sicrhau</a:t>
            </a:r>
            <a:r>
              <a:rPr lang="en-GB" sz="1600" dirty="0">
                <a:latin typeface="Arial"/>
                <a:ea typeface="+mn-lt"/>
                <a:cs typeface="+mn-lt"/>
              </a:rPr>
              <a:t> bod </a:t>
            </a:r>
            <a:r>
              <a:rPr lang="en-GB" sz="1600" err="1">
                <a:latin typeface="Arial"/>
                <a:ea typeface="+mn-lt"/>
                <a:cs typeface="+mn-lt"/>
              </a:rPr>
              <a:t>llawer</a:t>
            </a:r>
            <a:r>
              <a:rPr lang="en-GB" sz="1600" dirty="0">
                <a:latin typeface="Arial"/>
                <a:ea typeface="+mn-lt"/>
                <a:cs typeface="+mn-lt"/>
              </a:rPr>
              <a:t> o </a:t>
            </a:r>
            <a:r>
              <a:rPr lang="en-GB" sz="1600" err="1">
                <a:latin typeface="Arial"/>
                <a:ea typeface="+mn-lt"/>
                <a:cs typeface="+mn-lt"/>
              </a:rPr>
              <a:t>bobl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gallu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ei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ddarllen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dirty="0">
                <a:latin typeface="Arial"/>
                <a:ea typeface="+mn-lt"/>
                <a:cs typeface="+mn-lt"/>
              </a:rPr>
              <a:t>Model </a:t>
            </a:r>
            <a:r>
              <a:rPr lang="en-GB" sz="1600" b="1" err="1">
                <a:latin typeface="Arial"/>
                <a:ea typeface="+mn-lt"/>
                <a:cs typeface="+mn-lt"/>
              </a:rPr>
              <a:t>Cymdeithasol</a:t>
            </a:r>
            <a:r>
              <a:rPr lang="en-GB" sz="1600" b="1" dirty="0">
                <a:latin typeface="Arial"/>
                <a:ea typeface="+mn-lt"/>
                <a:cs typeface="+mn-lt"/>
              </a:rPr>
              <a:t> </a:t>
            </a:r>
            <a:r>
              <a:rPr lang="en-GB" sz="1600" b="1" err="1">
                <a:latin typeface="Arial"/>
                <a:ea typeface="+mn-lt"/>
                <a:cs typeface="+mn-lt"/>
              </a:rPr>
              <a:t>Anabledd</a:t>
            </a:r>
            <a:r>
              <a:rPr lang="en-GB" sz="1600" dirty="0">
                <a:latin typeface="Arial"/>
                <a:ea typeface="+mn-lt"/>
                <a:cs typeface="+mn-lt"/>
              </a:rPr>
              <a:t> – </a:t>
            </a:r>
            <a:r>
              <a:rPr lang="en-GB" sz="1600" err="1">
                <a:latin typeface="Arial"/>
                <a:ea typeface="+mn-lt"/>
                <a:cs typeface="+mn-lt"/>
              </a:rPr>
              <a:t>Mae’r</a:t>
            </a:r>
            <a:r>
              <a:rPr lang="en-GB" sz="1600" dirty="0">
                <a:latin typeface="Arial"/>
                <a:ea typeface="+mn-lt"/>
                <a:cs typeface="+mn-lt"/>
              </a:rPr>
              <a:t> Model </a:t>
            </a:r>
            <a:r>
              <a:rPr lang="en-GB" sz="1600" err="1">
                <a:latin typeface="Arial"/>
                <a:ea typeface="+mn-lt"/>
                <a:cs typeface="+mn-lt"/>
              </a:rPr>
              <a:t>Cymdeithasol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Anabledd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ffordd</a:t>
            </a:r>
            <a:r>
              <a:rPr lang="en-GB" sz="1600" dirty="0">
                <a:latin typeface="Arial"/>
                <a:ea typeface="+mn-lt"/>
                <a:cs typeface="+mn-lt"/>
              </a:rPr>
              <a:t> o </a:t>
            </a:r>
            <a:r>
              <a:rPr lang="en-GB" sz="1600" err="1">
                <a:latin typeface="Arial"/>
                <a:ea typeface="+mn-lt"/>
                <a:cs typeface="+mn-lt"/>
              </a:rPr>
              <a:t>feddwl</a:t>
            </a:r>
            <a:r>
              <a:rPr lang="en-GB" sz="1600" dirty="0">
                <a:latin typeface="Arial"/>
                <a:ea typeface="+mn-lt"/>
                <a:cs typeface="+mn-lt"/>
              </a:rPr>
              <a:t> am </a:t>
            </a:r>
            <a:r>
              <a:rPr lang="en-GB" sz="1600" err="1">
                <a:latin typeface="Arial"/>
                <a:ea typeface="+mn-lt"/>
                <a:cs typeface="+mn-lt"/>
              </a:rPr>
              <a:t>anableddau</a:t>
            </a:r>
            <a:r>
              <a:rPr lang="en-GB" sz="1600" dirty="0">
                <a:latin typeface="Arial"/>
                <a:ea typeface="+mn-lt"/>
                <a:cs typeface="+mn-lt"/>
              </a:rPr>
              <a:t>. Mae’n </a:t>
            </a:r>
            <a:r>
              <a:rPr lang="en-GB" sz="1600" err="1">
                <a:latin typeface="Arial"/>
                <a:ea typeface="+mn-lt"/>
                <a:cs typeface="+mn-lt"/>
              </a:rPr>
              <a:t>dangos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gynnwys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pobl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anabl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err="1">
                <a:latin typeface="Arial"/>
                <a:ea typeface="+mn-lt"/>
                <a:cs typeface="+mn-lt"/>
              </a:rPr>
              <a:t>Fynnedol</a:t>
            </a:r>
            <a:r>
              <a:rPr lang="en-GB" sz="1600" dirty="0">
                <a:latin typeface="Arial"/>
                <a:ea typeface="+mn-lt"/>
                <a:cs typeface="+mn-lt"/>
              </a:rPr>
              <a:t> – Pan </a:t>
            </a:r>
            <a:r>
              <a:rPr lang="en-GB" sz="1600" err="1">
                <a:latin typeface="Arial"/>
                <a:ea typeface="+mn-lt"/>
                <a:cs typeface="+mn-lt"/>
              </a:rPr>
              <a:t>fyddwch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gwneud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fynnedol</a:t>
            </a:r>
            <a:r>
              <a:rPr lang="en-GB" sz="1600" dirty="0">
                <a:latin typeface="Arial"/>
                <a:ea typeface="+mn-lt"/>
                <a:cs typeface="+mn-lt"/>
              </a:rPr>
              <a:t>, </a:t>
            </a:r>
            <a:r>
              <a:rPr lang="en-GB" sz="1600" err="1">
                <a:latin typeface="Arial"/>
                <a:ea typeface="+mn-lt"/>
                <a:cs typeface="+mn-lt"/>
              </a:rPr>
              <a:t>rydych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sicrhau</a:t>
            </a:r>
            <a:r>
              <a:rPr lang="en-GB" sz="1600" dirty="0">
                <a:latin typeface="Arial"/>
                <a:ea typeface="+mn-lt"/>
                <a:cs typeface="+mn-lt"/>
              </a:rPr>
              <a:t> bod </a:t>
            </a:r>
            <a:r>
              <a:rPr lang="en-GB" sz="1600" err="1">
                <a:latin typeface="Arial"/>
                <a:ea typeface="+mn-lt"/>
                <a:cs typeface="+mn-lt"/>
              </a:rPr>
              <a:t>pawb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gallu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ei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ddefnyddio</a:t>
            </a:r>
            <a:r>
              <a:rPr lang="en-GB" sz="1600" dirty="0">
                <a:latin typeface="Arial"/>
                <a:ea typeface="+mn-lt"/>
                <a:cs typeface="+mn-lt"/>
              </a:rPr>
              <a:t> neu </a:t>
            </a:r>
            <a:r>
              <a:rPr lang="en-GB" sz="1600" err="1">
                <a:latin typeface="Arial"/>
                <a:ea typeface="+mn-lt"/>
                <a:cs typeface="+mn-lt"/>
              </a:rPr>
              <a:t>ei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>
                <a:latin typeface="Arial"/>
                <a:ea typeface="+mn-lt"/>
                <a:cs typeface="+mn-lt"/>
              </a:rPr>
              <a:t>ddeall.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8AE8F-306F-73AC-747D-DAF52C71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E5A4B8-BC74-4DA7-F61D-FD759820C0C5}"/>
              </a:ext>
            </a:extLst>
          </p:cNvPr>
          <p:cNvSpPr/>
          <p:nvPr/>
        </p:nvSpPr>
        <p:spPr>
          <a:xfrm>
            <a:off x="837503" y="3067201"/>
            <a:ext cx="1714761" cy="16365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7585" y="2904813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29" name="Text Box 442"/>
          <p:cNvSpPr txBox="1"/>
          <p:nvPr/>
        </p:nvSpPr>
        <p:spPr>
          <a:xfrm>
            <a:off x="2783508" y="3154901"/>
            <a:ext cx="3262013" cy="15487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Mae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geiriau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mewn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b="1" kern="50" dirty="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ysgrifen</a:t>
            </a:r>
            <a:r>
              <a:rPr lang="en-US" sz="1600" b="1" kern="5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las trwm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efallai’n anodd i’w deall. Ti’n </a:t>
            </a:r>
            <a:r>
              <a:rPr lang="en-US" sz="1600" kern="50">
                <a:solidFill>
                  <a:schemeClr val="tx1"/>
                </a:solidFill>
                <a:latin typeface="Arial"/>
                <a:ea typeface="+mn-lt"/>
                <a:cs typeface="Arial"/>
              </a:rPr>
              <a:t>gallu edrych ar dudalennau 19-21 i 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weld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beth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mae’r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geiriau’n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ei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olygu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</a:t>
            </a:r>
            <a:endParaRPr lang="en-US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7585" y="5030735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4" name="Rectangle 33"/>
          <p:cNvSpPr/>
          <p:nvPr/>
        </p:nvSpPr>
        <p:spPr>
          <a:xfrm>
            <a:off x="657585" y="7164719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5" name="Text Box 446"/>
          <p:cNvSpPr txBox="1"/>
          <p:nvPr/>
        </p:nvSpPr>
        <p:spPr>
          <a:xfrm>
            <a:off x="2783508" y="7328252"/>
            <a:ext cx="3328379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 err="1">
                <a:latin typeface="Arial"/>
                <a:ea typeface="+mn-lt"/>
                <a:cs typeface="Arial"/>
              </a:rPr>
              <a:t>Gwnaeth</a:t>
            </a:r>
            <a:r>
              <a:rPr lang="en-US" sz="1600" kern="50" dirty="0">
                <a:latin typeface="Arial"/>
                <a:ea typeface="+mn-lt"/>
                <a:cs typeface="Arial"/>
              </a:rPr>
              <a:t> Practice Solutions wneud y ddogfen hon yn Fersiwn Hawdd i’w Darllen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gan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ddefnyddio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Photosymbols</a:t>
            </a:r>
            <a:r>
              <a:rPr lang="en-US" sz="1600" kern="50" dirty="0">
                <a:latin typeface="Arial"/>
                <a:ea typeface="+mn-lt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7585" y="778891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/>
          <p:cNvSpPr txBox="1"/>
          <p:nvPr/>
        </p:nvSpPr>
        <p:spPr>
          <a:xfrm>
            <a:off x="2783508" y="1020917"/>
            <a:ext cx="3418946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 err="1">
                <a:latin typeface="Arial"/>
                <a:ea typeface="+mn-lt"/>
                <a:cs typeface="Arial"/>
              </a:rPr>
              <a:t>Mae’r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ddogfen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hon yn hawdd i’w darllen. Efallai byddi di dal angen cymorth i’w darllen. Gofynna i rywun wyt ti’n ei adnabod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i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helpu</a:t>
            </a:r>
            <a:r>
              <a:rPr lang="en-US" sz="1600" kern="50" dirty="0">
                <a:latin typeface="Arial"/>
                <a:ea typeface="+mn-lt"/>
                <a:cs typeface="Arial"/>
              </a:rPr>
              <a:t> di.</a:t>
            </a:r>
            <a:endParaRPr lang="en-US" dirty="0">
              <a:latin typeface="Aptos" panose="020B0004020202020204"/>
              <a:ea typeface="+mn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7BD9C-10D8-B219-B398-57366599BE05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latin typeface="Arial"/>
                <a:ea typeface="+mn-lt"/>
                <a:cs typeface="+mn-lt"/>
              </a:rPr>
              <a:t>Sut 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i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ddefnyddio’r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Ddogfen</a:t>
            </a:r>
            <a:r>
              <a:rPr lang="en-GB" sz="2000" b="1" dirty="0">
                <a:latin typeface="Arial"/>
                <a:ea typeface="+mn-lt"/>
                <a:cs typeface="+mn-lt"/>
              </a:rPr>
              <a:t> hon</a:t>
            </a:r>
            <a:endParaRPr lang="en-US" b="1" dirty="0">
              <a:latin typeface="Arial"/>
            </a:endParaRPr>
          </a:p>
        </p:txBody>
      </p:sp>
      <p:sp>
        <p:nvSpPr>
          <p:cNvPr id="3" name="Text Box 446">
            <a:extLst>
              <a:ext uri="{FF2B5EF4-FFF2-40B4-BE49-F238E27FC236}">
                <a16:creationId xmlns:a16="http://schemas.microsoft.com/office/drawing/2014/main" id="{AE9B57BE-2BE9-D6AC-FD7E-AD15B931BB80}"/>
              </a:ext>
            </a:extLst>
          </p:cNvPr>
          <p:cNvSpPr txBox="1"/>
          <p:nvPr/>
        </p:nvSpPr>
        <p:spPr>
          <a:xfrm>
            <a:off x="2752801" y="5197310"/>
            <a:ext cx="3328379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latin typeface="Arial"/>
                <a:ea typeface="+mn-lt"/>
                <a:cs typeface="Arial"/>
              </a:rPr>
              <a:t>Pan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mae’r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ddogfen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hon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yn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dweud</a:t>
            </a:r>
            <a:r>
              <a:rPr lang="en-US" sz="1600" b="1" i="1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b="1" i="1" kern="50" dirty="0" err="1">
                <a:latin typeface="Arial"/>
                <a:ea typeface="+mn-lt"/>
                <a:cs typeface="Arial"/>
              </a:rPr>
              <a:t>ni</a:t>
            </a:r>
            <a:r>
              <a:rPr lang="en-US" sz="1600" kern="50" dirty="0">
                <a:latin typeface="Arial"/>
                <a:ea typeface="+mn-lt"/>
                <a:cs typeface="Arial"/>
              </a:rPr>
              <a:t>,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mae’n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golygu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ein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plaid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wleidyddol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ni</a:t>
            </a:r>
            <a:r>
              <a:rPr lang="en-US" sz="1600" kern="50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8" name="Picture 7" descr="A person holding a book&#10;&#10;AI-generated content may be incorrect.">
            <a:extLst>
              <a:ext uri="{FF2B5EF4-FFF2-40B4-BE49-F238E27FC236}">
                <a16:creationId xmlns:a16="http://schemas.microsoft.com/office/drawing/2014/main" id="{72DA1F57-AEBA-25F3-1D07-89205747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6" t="-3718" r="10937" b="13882"/>
          <a:stretch>
            <a:fillRect/>
          </a:stretch>
        </p:blipFill>
        <p:spPr>
          <a:xfrm>
            <a:off x="751145" y="3067201"/>
            <a:ext cx="1800886" cy="1642789"/>
          </a:xfrm>
          <a:prstGeom prst="rect">
            <a:avLst/>
          </a:prstGeom>
        </p:spPr>
      </p:pic>
      <p:pic>
        <p:nvPicPr>
          <p:cNvPr id="10" name="Picture 9" descr="A black and pink logo&#10;&#10;AI-generated content may be incorrect.">
            <a:extLst>
              <a:ext uri="{FF2B5EF4-FFF2-40B4-BE49-F238E27FC236}">
                <a16:creationId xmlns:a16="http://schemas.microsoft.com/office/drawing/2014/main" id="{02768458-E5C9-3F8B-3198-21F3F262D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31" y="7807511"/>
            <a:ext cx="1886948" cy="6838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43232-D4CA-6ABB-E5F0-60B1A880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 descr="General Election 2024: What is each party's logo and what do they mean ...">
            <a:extLst>
              <a:ext uri="{FF2B5EF4-FFF2-40B4-BE49-F238E27FC236}">
                <a16:creationId xmlns:a16="http://schemas.microsoft.com/office/drawing/2014/main" id="{88EBE223-1AF6-70EA-909E-6DDE8D8A6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3" y="5442977"/>
            <a:ext cx="1786953" cy="1154323"/>
          </a:xfrm>
          <a:prstGeom prst="rect">
            <a:avLst/>
          </a:prstGeom>
        </p:spPr>
      </p:pic>
      <p:pic>
        <p:nvPicPr>
          <p:cNvPr id="7" name="Picture 2" descr="easy read icon of book in blue circle">
            <a:extLst>
              <a:ext uri="{FF2B5EF4-FFF2-40B4-BE49-F238E27FC236}">
                <a16:creationId xmlns:a16="http://schemas.microsoft.com/office/drawing/2014/main" id="{E2E9A19F-EC15-B8A7-414F-EB1B5C649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0" y="874050"/>
            <a:ext cx="1867496" cy="18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3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5ECAA-1F53-4783-7D61-E49510DB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3C051CD-DEE4-A705-94BA-4E32D43BC08F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202F8-CCC1-42EB-1600-698C48357767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Geiriau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Anodd</a:t>
            </a:r>
            <a:endParaRPr lang="en-US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F9E12-C7A1-60AD-DA66-C9B7FBA471BE}"/>
              </a:ext>
            </a:extLst>
          </p:cNvPr>
          <p:cNvSpPr txBox="1"/>
          <p:nvPr/>
        </p:nvSpPr>
        <p:spPr>
          <a:xfrm>
            <a:off x="606341" y="801373"/>
            <a:ext cx="5524295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Canllawiau Amrywiaeth a Chynhwysiant </a:t>
            </a:r>
            <a:r>
              <a:rPr lang="en-GB" sz="1600" dirty="0">
                <a:latin typeface="Arial"/>
                <a:ea typeface="+mn-lt"/>
                <a:cs typeface="Arial"/>
              </a:rPr>
              <a:t> – 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Y canllawiau gan Lywodraeth Cymru i sicrhau bod pawb yn cael eu trin yn deg.</a:t>
            </a:r>
          </a:p>
          <a:p>
            <a:endParaRPr lang="en-US" sz="1600" b="1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Ethol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hethol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llawer</a:t>
            </a:r>
            <a:r>
              <a:rPr lang="en-US" sz="1600" dirty="0">
                <a:latin typeface="Arial"/>
                <a:ea typeface="+mn-lt"/>
                <a:cs typeface="+mn-lt"/>
              </a:rPr>
              <a:t> o </a:t>
            </a:r>
            <a:r>
              <a:rPr lang="en-US" sz="1600" dirty="0" err="1">
                <a:latin typeface="Arial"/>
                <a:ea typeface="+mn-lt"/>
                <a:cs typeface="+mn-lt"/>
              </a:rPr>
              <a:t>bobl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eraill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pleidleisio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drostyn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nhw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oherwydd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nhw’n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meddwl</a:t>
            </a:r>
            <a:r>
              <a:rPr lang="en-US" sz="1600" dirty="0">
                <a:latin typeface="Arial"/>
                <a:ea typeface="+mn-lt"/>
                <a:cs typeface="+mn-lt"/>
              </a:rPr>
              <a:t> y </a:t>
            </a:r>
            <a:r>
              <a:rPr lang="en-US" sz="1600" dirty="0" err="1">
                <a:latin typeface="Arial"/>
                <a:ea typeface="+mn-lt"/>
                <a:cs typeface="+mn-lt"/>
              </a:rPr>
              <a:t>byddant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gwaith</a:t>
            </a:r>
            <a:r>
              <a:rPr lang="en-US" sz="1600" dirty="0">
                <a:latin typeface="Arial"/>
                <a:ea typeface="+mn-lt"/>
                <a:cs typeface="+mn-lt"/>
              </a:rPr>
              <a:t> da.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Rannu</a:t>
            </a:r>
            <a:r>
              <a:rPr lang="en-US" sz="1600" b="1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latin typeface="Arial"/>
                <a:ea typeface="+mn-lt"/>
                <a:cs typeface="+mn-lt"/>
              </a:rPr>
              <a:t>Swydd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rannu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swydd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mwy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na</a:t>
            </a:r>
            <a:r>
              <a:rPr lang="en-US" sz="1600" dirty="0">
                <a:latin typeface="Arial"/>
                <a:ea typeface="+mn-lt"/>
                <a:cs typeface="+mn-lt"/>
              </a:rPr>
              <a:t> un person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yr un </a:t>
            </a:r>
            <a:r>
              <a:rPr lang="en-US" sz="1600" dirty="0" err="1">
                <a:latin typeface="Arial"/>
                <a:ea typeface="+mn-lt"/>
                <a:cs typeface="+mn-lt"/>
              </a:rPr>
              <a:t>swydd</a:t>
            </a:r>
            <a:r>
              <a:rPr lang="en-US" sz="1600" dirty="0">
                <a:latin typeface="Arial"/>
                <a:ea typeface="+mn-lt"/>
                <a:cs typeface="+mn-lt"/>
              </a:rPr>
              <a:t>. Fel </a:t>
            </a:r>
            <a:r>
              <a:rPr lang="en-US" sz="1600" dirty="0" err="1">
                <a:latin typeface="Arial"/>
                <a:ea typeface="+mn-lt"/>
                <a:cs typeface="+mn-lt"/>
              </a:rPr>
              <a:t>arfer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maent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y </a:t>
            </a:r>
            <a:r>
              <a:rPr lang="en-US" sz="1600" dirty="0" err="1">
                <a:latin typeface="Arial"/>
                <a:ea typeface="+mn-lt"/>
                <a:cs typeface="+mn-lt"/>
              </a:rPr>
              <a:t>swydd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ddiwrnodau</a:t>
            </a:r>
            <a:r>
              <a:rPr lang="en-US" sz="1600" dirty="0">
                <a:latin typeface="Arial"/>
                <a:ea typeface="+mn-lt"/>
                <a:cs typeface="+mn-lt"/>
              </a:rPr>
              <a:t> neu </a:t>
            </a:r>
            <a:r>
              <a:rPr lang="en-US" sz="1600" dirty="0" err="1">
                <a:latin typeface="Arial"/>
                <a:ea typeface="+mn-lt"/>
                <a:cs typeface="+mn-lt"/>
              </a:rPr>
              <a:t>amserau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gwahanol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>
                <a:latin typeface="Arial"/>
                <a:ea typeface="+mn-lt"/>
                <a:cs typeface="+mn-lt"/>
              </a:rPr>
              <a:t>Polisi neu </a:t>
            </a:r>
            <a:r>
              <a:rPr lang="en-US" sz="1600" b="1" dirty="0" err="1">
                <a:latin typeface="Arial"/>
                <a:ea typeface="+mn-lt"/>
                <a:cs typeface="+mn-lt"/>
              </a:rPr>
              <a:t>Bolisïau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polisi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grŵp</a:t>
            </a:r>
            <a:r>
              <a:rPr lang="en-US" sz="1600" dirty="0">
                <a:latin typeface="Arial"/>
                <a:ea typeface="+mn-lt"/>
                <a:cs typeface="+mn-lt"/>
              </a:rPr>
              <a:t> o </a:t>
            </a:r>
            <a:r>
              <a:rPr lang="en-US" sz="1600" dirty="0" err="1">
                <a:latin typeface="Arial"/>
                <a:ea typeface="+mn-lt"/>
                <a:cs typeface="+mn-lt"/>
              </a:rPr>
              <a:t>bobl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cytuno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pethau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ffordd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benodol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Cynhadledd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cynhadledd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gyfarfod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ffurfiol</a:t>
            </a:r>
            <a:r>
              <a:rPr lang="en-US" sz="1600" dirty="0">
                <a:latin typeface="Arial"/>
                <a:ea typeface="+mn-lt"/>
                <a:cs typeface="+mn-lt"/>
              </a:rPr>
              <a:t>. </a:t>
            </a:r>
            <a:r>
              <a:rPr lang="en-US" sz="1600" dirty="0" err="1">
                <a:latin typeface="Arial"/>
                <a:ea typeface="+mn-lt"/>
                <a:cs typeface="+mn-lt"/>
              </a:rPr>
              <a:t>Weithiau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mae'n</a:t>
            </a:r>
            <a:r>
              <a:rPr lang="en-US" sz="1600" dirty="0">
                <a:latin typeface="Arial"/>
                <a:ea typeface="+mn-lt"/>
                <a:cs typeface="+mn-lt"/>
              </a:rPr>
              <a:t> para am </a:t>
            </a:r>
            <a:r>
              <a:rPr lang="en-US" sz="1600" dirty="0" err="1">
                <a:latin typeface="Arial"/>
                <a:ea typeface="+mn-lt"/>
                <a:cs typeface="+mn-lt"/>
              </a:rPr>
              <a:t>fwy</a:t>
            </a:r>
            <a:r>
              <a:rPr lang="en-US" sz="1600" dirty="0">
                <a:latin typeface="Arial"/>
                <a:ea typeface="+mn-lt"/>
                <a:cs typeface="+mn-lt"/>
              </a:rPr>
              <a:t> nag un </a:t>
            </a:r>
            <a:r>
              <a:rPr lang="en-US" sz="1600" dirty="0" err="1">
                <a:latin typeface="Arial"/>
                <a:ea typeface="+mn-lt"/>
                <a:cs typeface="+mn-lt"/>
              </a:rPr>
              <a:t>diwrnod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Hyrwyddo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rhywun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gryfach</a:t>
            </a:r>
            <a:r>
              <a:rPr lang="en-US" sz="1600" dirty="0">
                <a:latin typeface="Arial"/>
                <a:ea typeface="+mn-lt"/>
                <a:cs typeface="+mn-lt"/>
              </a:rPr>
              <a:t> a </a:t>
            </a:r>
            <a:r>
              <a:rPr lang="en-US" sz="1600" dirty="0" err="1">
                <a:latin typeface="Arial"/>
                <a:ea typeface="+mn-lt"/>
                <a:cs typeface="+mn-lt"/>
              </a:rPr>
              <a:t>mwy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hyderus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hunain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a'u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hawliau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Addasiadau</a:t>
            </a:r>
            <a:r>
              <a:rPr lang="en-US" sz="1600" b="1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latin typeface="Arial"/>
                <a:ea typeface="+mn-lt"/>
                <a:cs typeface="+mn-lt"/>
              </a:rPr>
              <a:t>Resymol</a:t>
            </a:r>
            <a:r>
              <a:rPr lang="en-US" sz="1600" dirty="0">
                <a:latin typeface="Arial"/>
                <a:ea typeface="+mn-lt"/>
                <a:cs typeface="+mn-lt"/>
              </a:rPr>
              <a:t> – Dyma </a:t>
            </a:r>
            <a:r>
              <a:rPr lang="en-US" sz="1600" dirty="0" err="1">
                <a:latin typeface="Arial"/>
                <a:ea typeface="+mn-lt"/>
                <a:cs typeface="+mn-lt"/>
              </a:rPr>
              <a:t>lle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mae'r</a:t>
            </a:r>
            <a:r>
              <a:rPr lang="en-US" sz="1600" dirty="0">
                <a:latin typeface="Arial"/>
                <a:ea typeface="+mn-lt"/>
                <a:cs typeface="+mn-lt"/>
              </a:rPr>
              <a:t> person </a:t>
            </a:r>
            <a:r>
              <a:rPr lang="en-US" sz="1600" dirty="0" err="1">
                <a:latin typeface="Arial"/>
                <a:ea typeface="+mn-lt"/>
                <a:cs typeface="+mn-lt"/>
              </a:rPr>
              <a:t>rydych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chi'n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gweithio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iddo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newidiadau</a:t>
            </a:r>
            <a:r>
              <a:rPr lang="en-US" sz="1600" dirty="0">
                <a:latin typeface="Arial"/>
                <a:ea typeface="+mn-lt"/>
                <a:cs typeface="+mn-lt"/>
              </a:rPr>
              <a:t> er </a:t>
            </a:r>
            <a:r>
              <a:rPr lang="en-US" sz="1600" dirty="0" err="1">
                <a:latin typeface="Arial"/>
                <a:ea typeface="+mn-lt"/>
                <a:cs typeface="+mn-lt"/>
              </a:rPr>
              <a:t>mwyn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hi'n</a:t>
            </a:r>
            <a:r>
              <a:rPr lang="en-US" sz="1600" dirty="0">
                <a:latin typeface="Arial"/>
                <a:ea typeface="+mn-lt"/>
                <a:cs typeface="+mn-lt"/>
              </a:rPr>
              <a:t> haws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berson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fynd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i'r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gwaith</a:t>
            </a:r>
            <a:r>
              <a:rPr lang="en-US" sz="1600" dirty="0">
                <a:latin typeface="Arial"/>
                <a:ea typeface="+mn-lt"/>
                <a:cs typeface="+mn-lt"/>
              </a:rPr>
              <a:t> neu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gymryd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rhan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rhywbeth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Disgrifo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disgrefi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rydych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chi’n</a:t>
            </a:r>
            <a:r>
              <a:rPr lang="en-US" sz="1600" dirty="0">
                <a:latin typeface="Arial"/>
                <a:ea typeface="+mn-lt"/>
                <a:cs typeface="+mn-lt"/>
              </a:rPr>
              <a:t> trin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annheg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oherwydd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hanabledd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rhyw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hil</a:t>
            </a:r>
            <a:r>
              <a:rPr lang="en-US" sz="1600" dirty="0">
                <a:latin typeface="Arial"/>
                <a:ea typeface="+mn-lt"/>
                <a:cs typeface="+mn-lt"/>
              </a:rPr>
              <a:t> neu </a:t>
            </a:r>
            <a:r>
              <a:rPr lang="en-US" sz="1600" dirty="0" err="1">
                <a:latin typeface="Arial"/>
                <a:ea typeface="+mn-lt"/>
                <a:cs typeface="+mn-lt"/>
              </a:rPr>
              <a:t>wahaniaethau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eraill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>
                <a:latin typeface="Arial"/>
                <a:ea typeface="+mn-lt"/>
                <a:cs typeface="+mn-lt"/>
              </a:rPr>
              <a:t>Barchus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meddwl</a:t>
            </a:r>
            <a:r>
              <a:rPr lang="en-US" sz="1600" dirty="0">
                <a:latin typeface="Arial"/>
                <a:ea typeface="+mn-lt"/>
                <a:cs typeface="+mn-lt"/>
              </a:rPr>
              <a:t> am </a:t>
            </a:r>
            <a:r>
              <a:rPr lang="en-US" sz="1600" dirty="0" err="1">
                <a:latin typeface="Arial"/>
                <a:ea typeface="+mn-lt"/>
                <a:cs typeface="+mn-lt"/>
              </a:rPr>
              <a:t>deimladau</a:t>
            </a:r>
            <a:r>
              <a:rPr lang="en-US" sz="1600" dirty="0">
                <a:latin typeface="Arial"/>
                <a:ea typeface="+mn-lt"/>
                <a:cs typeface="+mn-lt"/>
              </a:rPr>
              <a:t> a </a:t>
            </a:r>
            <a:r>
              <a:rPr lang="en-US" sz="1600" dirty="0" err="1">
                <a:latin typeface="Arial"/>
                <a:ea typeface="+mn-lt"/>
                <a:cs typeface="+mn-lt"/>
              </a:rPr>
              <a:t>hawliau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rhywun</a:t>
            </a:r>
            <a:r>
              <a:rPr lang="en-US" sz="1600" dirty="0">
                <a:latin typeface="Arial"/>
                <a:ea typeface="+mn-lt"/>
                <a:cs typeface="+mn-lt"/>
              </a:rPr>
              <a:t>, a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garedig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gyda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nhw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r>
              <a:rPr lang="en-US" sz="1600" dirty="0">
                <a:latin typeface="Arial"/>
                <a:cs typeface="Segoe UI"/>
              </a:rPr>
              <a:t>​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1FD0F8-6203-BD44-0F3F-12FA9BE7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7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96C41-DCCD-4806-A554-640BD60D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0516D53-278F-4894-C95B-547CEE6E2E33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B0C92-7A4E-AE1D-0CD7-9CFFD1D0BC88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Geiriau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Anodd</a:t>
            </a:r>
            <a:endParaRPr lang="en-US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09097-EFD9-5EED-104E-C99ECBF0CCFC}"/>
              </a:ext>
            </a:extLst>
          </p:cNvPr>
          <p:cNvSpPr txBox="1"/>
          <p:nvPr/>
        </p:nvSpPr>
        <p:spPr>
          <a:xfrm>
            <a:off x="606341" y="801373"/>
            <a:ext cx="552429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err="1">
                <a:latin typeface="Arial"/>
                <a:ea typeface="+mn-lt"/>
                <a:cs typeface="+mn-lt"/>
              </a:rPr>
              <a:t>Arweinydd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err="1">
                <a:latin typeface="Arial"/>
                <a:ea typeface="+mn-lt"/>
                <a:cs typeface="+mn-lt"/>
              </a:rPr>
              <a:t>arweinydd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rhywun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sy’n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cymryd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rheolaeth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dros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grŵp</a:t>
            </a:r>
            <a:r>
              <a:rPr lang="en-US" sz="1600" dirty="0">
                <a:latin typeface="Arial"/>
                <a:ea typeface="+mn-lt"/>
                <a:cs typeface="+mn-lt"/>
              </a:rPr>
              <a:t>. </a:t>
            </a:r>
            <a:r>
              <a:rPr lang="en-US" sz="1600" err="1">
                <a:latin typeface="Arial"/>
                <a:ea typeface="+mn-lt"/>
                <a:cs typeface="+mn-lt"/>
              </a:rPr>
              <a:t>Mewn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err="1">
                <a:latin typeface="Arial"/>
                <a:ea typeface="+mn-lt"/>
                <a:cs typeface="+mn-lt"/>
              </a:rPr>
              <a:t>mae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gan</a:t>
            </a:r>
            <a:r>
              <a:rPr lang="en-US" sz="1600" dirty="0">
                <a:latin typeface="Arial"/>
                <a:ea typeface="+mn-lt"/>
                <a:cs typeface="+mn-lt"/>
              </a:rPr>
              <a:t> bob plaid </a:t>
            </a:r>
            <a:r>
              <a:rPr lang="en-US" sz="1600" err="1">
                <a:latin typeface="Arial"/>
                <a:ea typeface="+mn-lt"/>
                <a:cs typeface="+mn-lt"/>
              </a:rPr>
              <a:t>arweinydd</a:t>
            </a:r>
            <a:r>
              <a:rPr lang="en-US" sz="1600">
                <a:latin typeface="Arial"/>
                <a:ea typeface="+mn-lt"/>
                <a:cs typeface="+mn-lt"/>
              </a:rPr>
              <a:t> y plaid.</a:t>
            </a:r>
            <a:endParaRPr lang="en-US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>
                <a:latin typeface="Arial"/>
                <a:ea typeface="+mn-lt"/>
                <a:cs typeface="+mn-lt"/>
              </a:rPr>
              <a:t>Hybrid</a:t>
            </a:r>
            <a:r>
              <a:rPr lang="en-US" sz="1600" dirty="0">
                <a:latin typeface="Arial"/>
                <a:ea typeface="+mn-lt"/>
                <a:cs typeface="+mn-lt"/>
              </a:rPr>
              <a:t> – Mae hybrid </a:t>
            </a:r>
            <a:r>
              <a:rPr lang="en-US" sz="160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cymysgedd</a:t>
            </a:r>
            <a:r>
              <a:rPr lang="en-US" sz="1600" dirty="0">
                <a:latin typeface="Arial"/>
                <a:ea typeface="+mn-lt"/>
                <a:cs typeface="+mn-lt"/>
              </a:rPr>
              <a:t> o </a:t>
            </a:r>
            <a:r>
              <a:rPr lang="en-US" sz="1600" err="1">
                <a:latin typeface="Arial"/>
                <a:ea typeface="+mn-lt"/>
                <a:cs typeface="+mn-lt"/>
              </a:rPr>
              <a:t>ddau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beth</a:t>
            </a:r>
            <a:r>
              <a:rPr lang="en-US" sz="1600" dirty="0">
                <a:latin typeface="Arial"/>
                <a:ea typeface="+mn-lt"/>
                <a:cs typeface="+mn-lt"/>
              </a:rPr>
              <a:t>. Yn </a:t>
            </a:r>
            <a:r>
              <a:rPr lang="en-US" sz="160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siarter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err="1">
                <a:latin typeface="Arial"/>
                <a:ea typeface="+mn-lt"/>
                <a:cs typeface="+mn-lt"/>
              </a:rPr>
              <a:t>mae'n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cymysgu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amser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o'r</a:t>
            </a:r>
            <a:r>
              <a:rPr lang="en-US" sz="1600" dirty="0">
                <a:latin typeface="Arial"/>
                <a:ea typeface="+mn-lt"/>
                <a:cs typeface="+mn-lt"/>
              </a:rPr>
              <a:t> un </a:t>
            </a:r>
            <a:r>
              <a:rPr lang="en-US" sz="1600" err="1">
                <a:latin typeface="Arial"/>
                <a:ea typeface="+mn-lt"/>
                <a:cs typeface="+mn-lt"/>
              </a:rPr>
              <a:t>fath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bersonol</a:t>
            </a:r>
            <a:r>
              <a:rPr lang="en-US" sz="1600" dirty="0">
                <a:latin typeface="Arial"/>
                <a:ea typeface="+mn-lt"/>
                <a:cs typeface="+mn-lt"/>
              </a:rPr>
              <a:t> ac </a:t>
            </a:r>
            <a:r>
              <a:rPr lang="en-US" sz="1600" err="1">
                <a:latin typeface="Arial"/>
                <a:ea typeface="+mn-lt"/>
                <a:cs typeface="+mn-lt"/>
              </a:rPr>
              <a:t>trwy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dechnoleg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r>
              <a:rPr lang="en-US" sz="1600" dirty="0">
                <a:latin typeface="Arial"/>
                <a:cs typeface="Segoe UI"/>
              </a:rPr>
              <a:t>​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C4A6B2-6478-1DE8-9FD7-62971373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0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99BA-D4A1-78ED-82DC-41EDFAC4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344A8-4B2A-A54E-3930-877438471980}"/>
              </a:ext>
            </a:extLst>
          </p:cNvPr>
          <p:cNvSpPr txBox="1"/>
          <p:nvPr/>
        </p:nvSpPr>
        <p:spPr>
          <a:xfrm>
            <a:off x="676718" y="748709"/>
            <a:ext cx="5514531" cy="7109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b="1" err="1">
                <a:ea typeface="+mn-lt"/>
                <a:cs typeface="+mn-lt"/>
              </a:rPr>
              <a:t>Cynnwys</a:t>
            </a:r>
            <a:endParaRPr lang="en-GB" sz="2800" b="1" dirty="0">
              <a:ea typeface="+mn-lt"/>
              <a:cs typeface="+mn-lt"/>
            </a:endParaRPr>
          </a:p>
          <a:p>
            <a:endParaRPr lang="en-GB" sz="1600" b="1" dirty="0">
              <a:ea typeface="+mn-lt"/>
              <a:cs typeface="+mn-lt"/>
            </a:endParaRPr>
          </a:p>
          <a:p>
            <a:r>
              <a:rPr lang="en-GB" sz="1600" b="1" dirty="0">
                <a:ea typeface="+mn-lt"/>
                <a:cs typeface="+mn-lt"/>
              </a:rPr>
              <a:t>Am </a:t>
            </a:r>
            <a:r>
              <a:rPr lang="en-GB" sz="1600" b="1" err="1">
                <a:ea typeface="+mn-lt"/>
                <a:cs typeface="+mn-lt"/>
              </a:rPr>
              <a:t>Siarter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err="1">
                <a:ea typeface="+mn-lt"/>
                <a:cs typeface="+mn-lt"/>
              </a:rPr>
              <a:t>Mynediad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err="1">
                <a:ea typeface="+mn-lt"/>
                <a:cs typeface="+mn-lt"/>
              </a:rPr>
              <a:t>i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err="1">
                <a:ea typeface="+mn-lt"/>
                <a:cs typeface="+mn-lt"/>
              </a:rPr>
              <a:t>Wleidyddiaeth</a:t>
            </a:r>
            <a:r>
              <a:rPr lang="en-GB" sz="1600" b="1">
                <a:ea typeface="+mn-lt"/>
                <a:cs typeface="+mn-lt"/>
              </a:rPr>
              <a:t>                     Tudalen 4</a:t>
            </a:r>
          </a:p>
          <a:p>
            <a:endParaRPr lang="en-GB" sz="1600" b="1" dirty="0">
              <a:ea typeface="+mn-lt"/>
              <a:cs typeface="+mn-lt"/>
            </a:endParaRPr>
          </a:p>
          <a:p>
            <a:r>
              <a:rPr lang="en-GB" sz="1600" b="1" err="1">
                <a:ea typeface="+mn-lt"/>
                <a:cs typeface="+mn-lt"/>
              </a:rPr>
              <a:t>Pwyntiau’r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err="1">
                <a:ea typeface="+mn-lt"/>
                <a:cs typeface="+mn-lt"/>
              </a:rPr>
              <a:t>Siarter</a:t>
            </a:r>
            <a:r>
              <a:rPr lang="en-GB" sz="1600" b="1" dirty="0">
                <a:ea typeface="+mn-lt"/>
                <a:cs typeface="+mn-lt"/>
              </a:rPr>
              <a:t>                                                               Tudalen 6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Mynediad</a:t>
            </a:r>
            <a:r>
              <a:rPr lang="en-GB" sz="1600" dirty="0">
                <a:ea typeface="+mn-lt"/>
                <a:cs typeface="+mn-lt"/>
              </a:rPr>
              <a:t> a </a:t>
            </a:r>
            <a:r>
              <a:rPr lang="en-GB" sz="1600" err="1">
                <a:ea typeface="+mn-lt"/>
                <a:cs typeface="+mn-lt"/>
              </a:rPr>
              <a:t>Chynhwysiant</a:t>
            </a:r>
            <a:r>
              <a:rPr lang="en-GB" sz="1600">
                <a:ea typeface="+mn-lt"/>
                <a:cs typeface="+mn-lt"/>
              </a:rPr>
              <a:t>                                               Tudalen 8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dirty="0">
                <a:ea typeface="+mn-lt"/>
                <a:cs typeface="+mn-lt"/>
              </a:rPr>
              <a:t>Grŵp </a:t>
            </a:r>
            <a:r>
              <a:rPr lang="en-GB" sz="1600" err="1">
                <a:ea typeface="+mn-lt"/>
                <a:cs typeface="+mn-lt"/>
              </a:rPr>
              <a:t>Aelodau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Anabl</a:t>
            </a:r>
            <a:r>
              <a:rPr lang="en-GB" sz="1600">
                <a:ea typeface="+mn-lt"/>
                <a:cs typeface="+mn-lt"/>
              </a:rPr>
              <a:t>                                                           Tudalen 11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Hyfforddiant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Cydraddoldeb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Anabledd</a:t>
            </a:r>
            <a:r>
              <a:rPr lang="en-GB" sz="1600">
                <a:ea typeface="+mn-lt"/>
                <a:cs typeface="+mn-lt"/>
              </a:rPr>
              <a:t>                       Tudalen 12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Siarad</a:t>
            </a:r>
            <a:r>
              <a:rPr lang="en-GB" sz="1600" dirty="0">
                <a:ea typeface="+mn-lt"/>
                <a:cs typeface="+mn-lt"/>
              </a:rPr>
              <a:t> am </a:t>
            </a:r>
            <a:r>
              <a:rPr lang="en-GB" sz="1600" err="1">
                <a:ea typeface="+mn-lt"/>
                <a:cs typeface="+mn-lt"/>
              </a:rPr>
              <a:t>Anableddau</a:t>
            </a:r>
            <a:r>
              <a:rPr lang="en-GB" sz="1600">
                <a:ea typeface="+mn-lt"/>
                <a:cs typeface="+mn-lt"/>
              </a:rPr>
              <a:t>                                                      Tudalen 13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dirty="0">
                <a:ea typeface="+mn-lt"/>
                <a:cs typeface="+mn-lt"/>
              </a:rPr>
              <a:t>Gall </a:t>
            </a:r>
            <a:r>
              <a:rPr lang="en-GB" sz="1600" err="1">
                <a:ea typeface="+mn-lt"/>
                <a:cs typeface="+mn-lt"/>
              </a:rPr>
              <a:t>Pawb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Fynd</a:t>
            </a:r>
            <a:r>
              <a:rPr lang="en-GB" sz="1600" dirty="0">
                <a:ea typeface="+mn-lt"/>
                <a:cs typeface="+mn-lt"/>
              </a:rPr>
              <a:t> I </a:t>
            </a:r>
            <a:r>
              <a:rPr lang="en-GB" sz="1600" err="1">
                <a:ea typeface="+mn-lt"/>
                <a:cs typeface="+mn-lt"/>
              </a:rPr>
              <a:t>Mewn</a:t>
            </a:r>
            <a:r>
              <a:rPr lang="en-GB" sz="1600">
                <a:ea typeface="+mn-lt"/>
                <a:cs typeface="+mn-lt"/>
              </a:rPr>
              <a:t>                                                      Tudalen 14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Rhannu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Gwybodaeth</a:t>
            </a:r>
            <a:r>
              <a:rPr lang="en-GB" sz="1600">
                <a:ea typeface="+mn-lt"/>
                <a:cs typeface="+mn-lt"/>
              </a:rPr>
              <a:t>                                                          Tudalen 15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Helpu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Pobl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i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Rannu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Swydd</a:t>
            </a:r>
            <a:r>
              <a:rPr lang="en-GB" sz="1600">
                <a:ea typeface="+mn-lt"/>
                <a:cs typeface="+mn-lt"/>
              </a:rPr>
              <a:t>                                               Tudalen 16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Gweithio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ym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Mhrif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Wleidyddiaeth</a:t>
            </a:r>
            <a:r>
              <a:rPr lang="en-GB" sz="1600">
                <a:ea typeface="+mn-lt"/>
                <a:cs typeface="+mn-lt"/>
              </a:rPr>
              <a:t>                                 Tudalen 17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dirty="0">
                <a:ea typeface="+mn-lt"/>
                <a:cs typeface="+mn-lt"/>
              </a:rPr>
              <a:t>Model </a:t>
            </a:r>
            <a:r>
              <a:rPr lang="en-GB" sz="1600" dirty="0" err="1">
                <a:ea typeface="+mn-lt"/>
                <a:cs typeface="+mn-lt"/>
              </a:rPr>
              <a:t>Cymdeithasol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Anabledd</a:t>
            </a:r>
            <a:r>
              <a:rPr lang="en-GB" sz="1600" dirty="0">
                <a:ea typeface="+mn-lt"/>
                <a:cs typeface="+mn-lt"/>
              </a:rPr>
              <a:t>                                      Tudalen 18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b="1" dirty="0" err="1">
                <a:ea typeface="+mn-lt"/>
                <a:cs typeface="+mn-lt"/>
              </a:rPr>
              <a:t>Geiriau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dirty="0" err="1">
                <a:ea typeface="+mn-lt"/>
                <a:cs typeface="+mn-lt"/>
              </a:rPr>
              <a:t>Anodd</a:t>
            </a:r>
            <a:r>
              <a:rPr lang="en-GB" sz="1600" b="1" dirty="0">
                <a:ea typeface="+mn-lt"/>
                <a:cs typeface="+mn-lt"/>
              </a:rPr>
              <a:t>                                                                       Tudalen 19</a:t>
            </a:r>
          </a:p>
          <a:p>
            <a:endParaRPr lang="en-GB" sz="2800" b="1" dirty="0">
              <a:latin typeface="Arial"/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2C6A2-515F-17B4-846B-0CBE809B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3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3A73B-2201-648B-765F-4A85EA2C9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CDA9F9-20AC-2949-1C01-70E94A9B121F}"/>
              </a:ext>
            </a:extLst>
          </p:cNvPr>
          <p:cNvSpPr/>
          <p:nvPr/>
        </p:nvSpPr>
        <p:spPr>
          <a:xfrm>
            <a:off x="837503" y="3067201"/>
            <a:ext cx="1714761" cy="16365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2F7057-43CC-8DAE-5C5D-A9D84607113E}"/>
              </a:ext>
            </a:extLst>
          </p:cNvPr>
          <p:cNvSpPr/>
          <p:nvPr/>
        </p:nvSpPr>
        <p:spPr>
          <a:xfrm>
            <a:off x="657585" y="2904813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29" name="Text Box 442">
            <a:extLst>
              <a:ext uri="{FF2B5EF4-FFF2-40B4-BE49-F238E27FC236}">
                <a16:creationId xmlns:a16="http://schemas.microsoft.com/office/drawing/2014/main" id="{8C525DC8-336C-98D5-2525-4AA7985E4C9F}"/>
              </a:ext>
            </a:extLst>
          </p:cNvPr>
          <p:cNvSpPr txBox="1"/>
          <p:nvPr/>
        </p:nvSpPr>
        <p:spPr>
          <a:xfrm>
            <a:off x="2783508" y="3154901"/>
            <a:ext cx="3262013" cy="15487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kern="50" err="1">
                <a:latin typeface="Arial"/>
                <a:ea typeface="+mn-lt"/>
                <a:cs typeface="+mn-lt"/>
              </a:rPr>
              <a:t>Ysgrifennwyd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hon </a:t>
            </a:r>
            <a:r>
              <a:rPr lang="en-US" sz="1600" kern="50" err="1">
                <a:latin typeface="Arial"/>
                <a:ea typeface="+mn-lt"/>
                <a:cs typeface="+mn-lt"/>
              </a:rPr>
              <a:t>gan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Aelodau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Rhwydwaith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Grassroots </a:t>
            </a:r>
            <a:r>
              <a:rPr lang="en-US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Grŵp </a:t>
            </a:r>
            <a:r>
              <a:rPr lang="en-US" sz="1600" kern="50" err="1">
                <a:latin typeface="Arial"/>
                <a:ea typeface="+mn-lt"/>
                <a:cs typeface="+mn-lt"/>
              </a:rPr>
              <a:t>yw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hwn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pobl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â </a:t>
            </a:r>
            <a:r>
              <a:rPr lang="en-US" sz="1600" kern="50" err="1">
                <a:latin typeface="Arial"/>
                <a:ea typeface="+mn-lt"/>
                <a:cs typeface="+mn-lt"/>
              </a:rPr>
              <a:t>diddordeb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mewn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854821-452C-124F-C51B-6782C024F10D}"/>
              </a:ext>
            </a:extLst>
          </p:cNvPr>
          <p:cNvSpPr/>
          <p:nvPr/>
        </p:nvSpPr>
        <p:spPr>
          <a:xfrm>
            <a:off x="657585" y="5030735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2" name="Text Box 444">
            <a:extLst>
              <a:ext uri="{FF2B5EF4-FFF2-40B4-BE49-F238E27FC236}">
                <a16:creationId xmlns:a16="http://schemas.microsoft.com/office/drawing/2014/main" id="{F4DA9D5F-C3E1-ABAA-BF11-0DA2BA9C40E3}"/>
              </a:ext>
            </a:extLst>
          </p:cNvPr>
          <p:cNvSpPr txBox="1"/>
          <p:nvPr/>
        </p:nvSpPr>
        <p:spPr>
          <a:xfrm>
            <a:off x="2783508" y="5194268"/>
            <a:ext cx="3418946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 err="1">
                <a:latin typeface="Arial"/>
                <a:ea typeface="+mn-lt"/>
                <a:cs typeface="+mn-lt"/>
              </a:rPr>
              <a:t>Defnyddiwyd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, a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ysgrifennwyd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gan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Inclusion Scotland,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i’w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hysgrifennu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Anabledd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eisiau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diolch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Inclusion Scotland am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ganiatáu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iddynt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ddefnyddio’r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5C7543-4FB9-A0A1-7FF2-118FC1AA3506}"/>
              </a:ext>
            </a:extLst>
          </p:cNvPr>
          <p:cNvSpPr/>
          <p:nvPr/>
        </p:nvSpPr>
        <p:spPr>
          <a:xfrm>
            <a:off x="657585" y="7164719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5" name="Text Box 446">
            <a:extLst>
              <a:ext uri="{FF2B5EF4-FFF2-40B4-BE49-F238E27FC236}">
                <a16:creationId xmlns:a16="http://schemas.microsoft.com/office/drawing/2014/main" id="{5AC0A467-CD05-8E28-0396-560D8ED11CAD}"/>
              </a:ext>
            </a:extLst>
          </p:cNvPr>
          <p:cNvSpPr txBox="1"/>
          <p:nvPr/>
        </p:nvSpPr>
        <p:spPr>
          <a:xfrm>
            <a:off x="2783508" y="7328252"/>
            <a:ext cx="3328379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err="1">
                <a:latin typeface="Arial"/>
                <a:ea typeface="+mn-lt"/>
                <a:cs typeface="+mn-lt"/>
              </a:rPr>
              <a:t>Rhoiodd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Llywodraeth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arian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prosiect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kern="50" err="1">
                <a:latin typeface="Arial"/>
                <a:ea typeface="+mn-lt"/>
                <a:cs typeface="+mn-lt"/>
              </a:rPr>
              <a:t>eisiau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diolch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Llywodraeth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am yr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arian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hwn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E3B93A-5BD4-F421-019F-39D4544C1AAB}"/>
              </a:ext>
            </a:extLst>
          </p:cNvPr>
          <p:cNvSpPr/>
          <p:nvPr/>
        </p:nvSpPr>
        <p:spPr>
          <a:xfrm>
            <a:off x="657585" y="778891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>
            <a:extLst>
              <a:ext uri="{FF2B5EF4-FFF2-40B4-BE49-F238E27FC236}">
                <a16:creationId xmlns:a16="http://schemas.microsoft.com/office/drawing/2014/main" id="{D27E283A-8D89-438C-7961-F5E95FD622F6}"/>
              </a:ext>
            </a:extLst>
          </p:cNvPr>
          <p:cNvSpPr txBox="1"/>
          <p:nvPr/>
        </p:nvSpPr>
        <p:spPr>
          <a:xfrm>
            <a:off x="2783508" y="1020917"/>
            <a:ext cx="3260463" cy="172171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latin typeface="Arial"/>
                <a:ea typeface="+mn-lt"/>
                <a:cs typeface="+mn-lt"/>
              </a:rPr>
              <a:t>Mae </a:t>
            </a:r>
            <a:r>
              <a:rPr lang="en-US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brosiect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pobl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yng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Nghymru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</a:t>
            </a:r>
            <a:r>
              <a:rPr lang="en-US" sz="1600" kern="50" err="1">
                <a:latin typeface="Arial"/>
                <a:ea typeface="+mn-lt"/>
                <a:cs typeface="+mn-lt"/>
              </a:rPr>
              <a:t>Mae’r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prosiect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eisiau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US" sz="1600" kern="50" err="1">
                <a:latin typeface="Arial"/>
                <a:ea typeface="+mn-lt"/>
                <a:cs typeface="+mn-lt"/>
              </a:rPr>
              <a:t>pobl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cael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yr un </a:t>
            </a:r>
            <a:r>
              <a:rPr lang="en-US" sz="1600" kern="50" err="1">
                <a:latin typeface="Arial"/>
                <a:ea typeface="+mn-lt"/>
                <a:cs typeface="+mn-lt"/>
              </a:rPr>
              <a:t>cyfle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â </a:t>
            </a:r>
            <a:r>
              <a:rPr lang="en-US" sz="1600" kern="50" err="1">
                <a:latin typeface="Arial"/>
                <a:ea typeface="+mn-lt"/>
                <a:cs typeface="+mn-lt"/>
              </a:rPr>
              <a:t>phawb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arall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fod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rhan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US" sz="1600" kern="50" err="1"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endParaRPr lang="en-GB" sz="1451" kern="50" dirty="0">
              <a:latin typeface="Arial"/>
              <a:ea typeface="ＭＳ 明朝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2759B-69ED-4E36-EE12-31114A5AAC44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latin typeface="Arial"/>
                <a:ea typeface="+mn-lt"/>
                <a:cs typeface="+mn-lt"/>
              </a:rPr>
              <a:t>Am </a:t>
            </a:r>
            <a:r>
              <a:rPr lang="en-GB" sz="2000" b="1" err="1">
                <a:latin typeface="Arial"/>
                <a:ea typeface="+mn-lt"/>
                <a:cs typeface="+mn-lt"/>
              </a:rPr>
              <a:t>Siarter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Mynediad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i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Wleidyddiaeth</a:t>
            </a:r>
            <a:endParaRPr lang="en-US" b="1" err="1">
              <a:latin typeface="Arial"/>
            </a:endParaRPr>
          </a:p>
        </p:txBody>
      </p:sp>
      <p:pic>
        <p:nvPicPr>
          <p:cNvPr id="4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F4EBB1B-FD2E-267C-3286-2D397D61C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9" y="777239"/>
            <a:ext cx="1904791" cy="1905000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9A61301A-4194-B841-E751-800A45ED2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24" y="3231959"/>
            <a:ext cx="1790972" cy="1311142"/>
          </a:xfrm>
          <a:prstGeom prst="rect">
            <a:avLst/>
          </a:prstGeom>
        </p:spPr>
      </p:pic>
      <p:pic>
        <p:nvPicPr>
          <p:cNvPr id="10" name="Picture 9" descr="A logo with blue and orange text&#10;&#10;AI-generated content may be incorrect.">
            <a:extLst>
              <a:ext uri="{FF2B5EF4-FFF2-40B4-BE49-F238E27FC236}">
                <a16:creationId xmlns:a16="http://schemas.microsoft.com/office/drawing/2014/main" id="{EF640C25-5B96-FF01-2AC6-0561CAFA5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01" y="5629866"/>
            <a:ext cx="1790972" cy="74841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44AB668-2E3B-4AFB-3C02-A88E78817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22" y="7358838"/>
            <a:ext cx="1782326" cy="1581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E27CC9-57BF-3192-26FF-9E266096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E5A4B8-BC74-4DA7-F61D-FD759820C0C5}"/>
              </a:ext>
            </a:extLst>
          </p:cNvPr>
          <p:cNvSpPr/>
          <p:nvPr/>
        </p:nvSpPr>
        <p:spPr>
          <a:xfrm>
            <a:off x="837503" y="3067201"/>
            <a:ext cx="1714761" cy="16365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7585" y="2904813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29" name="Text Box 442"/>
          <p:cNvSpPr txBox="1"/>
          <p:nvPr/>
        </p:nvSpPr>
        <p:spPr>
          <a:xfrm>
            <a:off x="2783508" y="3154901"/>
            <a:ext cx="3262013" cy="15487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latin typeface="Arial"/>
                <a:ea typeface="+mn-lt"/>
                <a:cs typeface="+mn-lt"/>
              </a:rPr>
              <a:t>Mae </a:t>
            </a:r>
            <a:r>
              <a:rPr lang="en-US" sz="1600" kern="50" err="1">
                <a:latin typeface="Arial"/>
                <a:ea typeface="+mn-lt"/>
                <a:cs typeface="+mn-lt"/>
              </a:rPr>
              <a:t>hyn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golygu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US" sz="1600" kern="50" err="1">
                <a:latin typeface="Arial"/>
                <a:ea typeface="+mn-lt"/>
                <a:cs typeface="+mn-lt"/>
              </a:rPr>
              <a:t>penderfyniadau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sy’n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effeithio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cael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eu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heb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brofiad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bywyd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anableddau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7585" y="5030735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2" name="Text Box 444"/>
          <p:cNvSpPr txBox="1"/>
          <p:nvPr/>
        </p:nvSpPr>
        <p:spPr>
          <a:xfrm>
            <a:off x="2783508" y="5194268"/>
            <a:ext cx="3418946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err="1">
                <a:latin typeface="Arial"/>
                <a:ea typeface="+mn-lt"/>
                <a:cs typeface="Arial"/>
              </a:rPr>
              <a:t>Mae’r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siarter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yn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dangos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beth</a:t>
            </a:r>
            <a:r>
              <a:rPr lang="en-US" dirty="0">
                <a:latin typeface="Arial"/>
                <a:ea typeface="+mn-lt"/>
                <a:cs typeface="Arial"/>
              </a:rPr>
              <a:t> gall a </a:t>
            </a:r>
            <a:r>
              <a:rPr lang="en-US" err="1">
                <a:latin typeface="Arial"/>
                <a:ea typeface="+mn-lt"/>
                <a:cs typeface="Arial"/>
              </a:rPr>
              <a:t>ddylai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pleidiau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gwleidyddol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ei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wneud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gynnwys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pobl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anabl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mewn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gwleidyddiaeth</a:t>
            </a:r>
            <a:r>
              <a:rPr lang="en-US" dirty="0">
                <a:latin typeface="Arial"/>
                <a:ea typeface="+mn-lt"/>
                <a:cs typeface="Arial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7585" y="7164719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5" name="Text Box 446"/>
          <p:cNvSpPr txBox="1"/>
          <p:nvPr/>
        </p:nvSpPr>
        <p:spPr>
          <a:xfrm>
            <a:off x="2783508" y="7328252"/>
            <a:ext cx="3328379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kern="50" dirty="0">
                <a:latin typeface="Arial"/>
                <a:ea typeface="+mn-lt"/>
                <a:cs typeface="+mn-lt"/>
              </a:rPr>
              <a:t>Mae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Anabledd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eisiau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bob plaid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wleidyddol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ddefnyddio’r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Siarter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.</a:t>
            </a:r>
            <a:endParaRPr lang="en-US" b="1" dirty="0">
              <a:latin typeface="Arial"/>
              <a:ea typeface="+mn-lt"/>
              <a:cs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7585" y="778891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/>
          <p:cNvSpPr txBox="1"/>
          <p:nvPr/>
        </p:nvSpPr>
        <p:spPr>
          <a:xfrm>
            <a:off x="2783508" y="1020917"/>
            <a:ext cx="3260463" cy="172171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err="1">
                <a:latin typeface="Arial"/>
                <a:ea typeface="+mn-lt"/>
                <a:cs typeface="+mn-lt"/>
              </a:rPr>
              <a:t>Mae'r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bwysig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oherwydd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oes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llawer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US" sz="1600" kern="50" err="1">
                <a:latin typeface="Arial"/>
                <a:ea typeface="+mn-lt"/>
                <a:cs typeface="+mn-lt"/>
              </a:rPr>
              <a:t>bobl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mewn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yng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Nghymru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endParaRPr lang="en-GB" sz="1451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13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812AC5D-6973-3BD3-8AA3-1165604A0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66" y="5099628"/>
            <a:ext cx="1904329" cy="1905000"/>
          </a:xfrm>
          <a:prstGeom prst="rect">
            <a:avLst/>
          </a:prstGeom>
        </p:spPr>
      </p:pic>
      <p:pic>
        <p:nvPicPr>
          <p:cNvPr id="2" name="Picture 1" descr="A logo with a drop of water&#10;&#10;AI-generated content may be incorrect.">
            <a:extLst>
              <a:ext uri="{FF2B5EF4-FFF2-40B4-BE49-F238E27FC236}">
                <a16:creationId xmlns:a16="http://schemas.microsoft.com/office/drawing/2014/main" id="{0BCF4C91-2D54-8ECC-F13F-0FC8808A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93" y="7549101"/>
            <a:ext cx="1891825" cy="826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53691-58AE-90D1-FADD-6CAC45B75683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latin typeface="Arial"/>
                <a:cs typeface="Arial"/>
              </a:rPr>
              <a:t>Am </a:t>
            </a:r>
            <a:r>
              <a:rPr lang="en-GB" sz="2000" b="1" dirty="0" err="1">
                <a:latin typeface="Arial"/>
                <a:cs typeface="Arial"/>
              </a:rPr>
              <a:t>Siarter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Mynediad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i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Wleidyddiaeth</a:t>
            </a:r>
            <a:endParaRPr lang="en-US" dirty="0" err="1"/>
          </a:p>
        </p:txBody>
      </p:sp>
      <p:pic>
        <p:nvPicPr>
          <p:cNvPr id="8" name="Picture 7" descr="A person holding up his hand&#10;&#10;AI-generated content may be incorrect.">
            <a:extLst>
              <a:ext uri="{FF2B5EF4-FFF2-40B4-BE49-F238E27FC236}">
                <a16:creationId xmlns:a16="http://schemas.microsoft.com/office/drawing/2014/main" id="{55AACC17-10ED-0CD3-607B-A38DB0E42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01" y="784927"/>
            <a:ext cx="1906231" cy="1914525"/>
          </a:xfrm>
          <a:prstGeom prst="rect">
            <a:avLst/>
          </a:prstGeom>
        </p:spPr>
      </p:pic>
      <p:pic>
        <p:nvPicPr>
          <p:cNvPr id="9" name="Picture 8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4A6BBDCC-14E8-B059-19B6-AE7F66C60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93" y="3016544"/>
            <a:ext cx="1781219" cy="17131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6B237-C8C3-ABCC-75DD-72FC6570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3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BB43D-CFFB-E791-7880-57A8CC7A3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D210A9-451D-7B36-1BFA-B7AB0B5805F2}"/>
              </a:ext>
            </a:extLst>
          </p:cNvPr>
          <p:cNvSpPr/>
          <p:nvPr/>
        </p:nvSpPr>
        <p:spPr>
          <a:xfrm>
            <a:off x="599955" y="807687"/>
            <a:ext cx="5514015" cy="8499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>
            <a:extLst>
              <a:ext uri="{FF2B5EF4-FFF2-40B4-BE49-F238E27FC236}">
                <a16:creationId xmlns:a16="http://schemas.microsoft.com/office/drawing/2014/main" id="{7A66B9FC-477A-DBE0-E4EB-4EC18DFB3464}"/>
              </a:ext>
            </a:extLst>
          </p:cNvPr>
          <p:cNvSpPr txBox="1"/>
          <p:nvPr/>
        </p:nvSpPr>
        <p:spPr>
          <a:xfrm>
            <a:off x="2384898" y="1020917"/>
            <a:ext cx="3514998" cy="173656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latin typeface="Arial"/>
                <a:ea typeface="+mn-lt"/>
                <a:cs typeface="+mn-lt"/>
              </a:rPr>
              <a:t>Dyma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restr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o’r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pethau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pwysig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ysgrifennwyd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hon. Mae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gweddill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ddogfen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hon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esbonio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sut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bod y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pethau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digwydd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Arial"/>
            </a:endParaRPr>
          </a:p>
          <a:p>
            <a:endParaRPr lang="en-US" sz="1600" dirty="0">
              <a:latin typeface="Arial"/>
              <a:ea typeface="+mn-lt"/>
              <a:cs typeface="Arial"/>
            </a:endParaRPr>
          </a:p>
          <a:p>
            <a:endParaRPr lang="en-US" sz="1600" dirty="0">
              <a:latin typeface="Arial"/>
              <a:ea typeface="+mn-lt"/>
              <a:cs typeface="Arial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ysgrifennu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datganiad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sy’n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dweud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sut</a:t>
            </a:r>
            <a:r>
              <a:rPr lang="en-US" sz="1600" dirty="0">
                <a:latin typeface="Arial"/>
                <a:ea typeface="+mn-lt"/>
                <a:cs typeface="+mn-lt"/>
              </a:rPr>
              <a:t> y </a:t>
            </a:r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cefnogi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gymryd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rhan</a:t>
            </a:r>
            <a:r>
              <a:rPr lang="en-US" sz="1600" dirty="0">
                <a:latin typeface="Arial"/>
                <a:ea typeface="+mn-lt"/>
                <a:cs typeface="+mn-lt"/>
              </a:rPr>
              <a:t>. </a:t>
            </a:r>
            <a:r>
              <a:rPr lang="en-US" sz="1600" dirty="0" err="1">
                <a:latin typeface="Arial"/>
                <a:ea typeface="+mn-lt"/>
                <a:cs typeface="+mn-lt"/>
              </a:rPr>
              <a:t>Bydd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alw’n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Datganiad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Mynediad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a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Chynhwysiant</a:t>
            </a:r>
            <a:r>
              <a:rPr lang="en-US" sz="1600" dirty="0">
                <a:latin typeface="Arial"/>
                <a:ea typeface="+mn-lt"/>
                <a:cs typeface="+mn-lt"/>
              </a:rPr>
              <a:t>. </a:t>
            </a:r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endParaRPr lang="en-US" sz="1600" dirty="0">
              <a:solidFill>
                <a:srgbClr val="000000"/>
              </a:solidFill>
              <a:latin typeface="Arial"/>
              <a:ea typeface="+mn-lt"/>
              <a:cs typeface="+mn-lt"/>
            </a:endParaRPr>
          </a:p>
          <a:p>
            <a:r>
              <a:rPr lang="en-US" sz="1600" b="1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cyhoeddi’r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datganiad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hwn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talu</a:t>
            </a:r>
            <a:r>
              <a:rPr lang="en-US" sz="1600" dirty="0">
                <a:latin typeface="Arial"/>
                <a:ea typeface="+mn-lt"/>
                <a:cs typeface="+mn-lt"/>
              </a:rPr>
              <a:t> am </a:t>
            </a:r>
            <a:r>
              <a:rPr lang="en-US" sz="1600" dirty="0" err="1">
                <a:latin typeface="Arial"/>
                <a:ea typeface="+mn-lt"/>
                <a:cs typeface="+mn-lt"/>
              </a:rPr>
              <a:t>grŵp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gyfer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aelodau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plaid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wleidyddol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sicrhau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pawb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Hyfforddiant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Cydraddoldeb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Anabledd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sicrhau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defnyddio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Model </a:t>
            </a:r>
            <a:r>
              <a:rPr lang="en-US" sz="1600" b="1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Cymdeithasol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Anabledd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600" dirty="0">
                <a:latin typeface="Arial"/>
                <a:ea typeface="+mn-lt"/>
                <a:cs typeface="+mn-lt"/>
              </a:rPr>
              <a:t>pan </a:t>
            </a:r>
            <a:r>
              <a:rPr lang="en-US" sz="1600" err="1">
                <a:latin typeface="Arial"/>
                <a:ea typeface="+mn-lt"/>
                <a:cs typeface="+mn-lt"/>
              </a:rPr>
              <a:t>rydym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siarad</a:t>
            </a:r>
            <a:r>
              <a:rPr lang="en-US" sz="1600" dirty="0">
                <a:latin typeface="Arial"/>
                <a:ea typeface="+mn-lt"/>
                <a:cs typeface="+mn-lt"/>
              </a:rPr>
              <a:t> am a </a:t>
            </a:r>
            <a:r>
              <a:rPr lang="en-US" sz="1600" err="1">
                <a:latin typeface="Arial"/>
                <a:ea typeface="+mn-lt"/>
                <a:cs typeface="+mn-lt"/>
              </a:rPr>
              <a:t>meddwl</a:t>
            </a:r>
            <a:r>
              <a:rPr lang="en-US" sz="1600" dirty="0">
                <a:latin typeface="Arial"/>
                <a:ea typeface="+mn-lt"/>
                <a:cs typeface="+mn-lt"/>
              </a:rPr>
              <a:t> am </a:t>
            </a:r>
            <a:r>
              <a:rPr lang="en-US" sz="1600" err="1">
                <a:latin typeface="Arial"/>
                <a:ea typeface="+mn-lt"/>
                <a:cs typeface="+mn-lt"/>
              </a:rPr>
              <a:t>anableddau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7F406-BE20-8618-DA55-746E6A49D244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Pwyntiau'r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b="1" dirty="0" err="1">
                <a:latin typeface="Arial"/>
                <a:cs typeface="Arial"/>
              </a:rPr>
              <a:t>Siarter</a:t>
            </a:r>
            <a:endParaRPr lang="en-US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6703E-075B-6349-D669-2B31DE7F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 descr="A person pointing at a checklist&#10;&#10;AI-generated content may be incorrect.">
            <a:extLst>
              <a:ext uri="{FF2B5EF4-FFF2-40B4-BE49-F238E27FC236}">
                <a16:creationId xmlns:a16="http://schemas.microsoft.com/office/drawing/2014/main" id="{BE447B10-1DEE-617C-E794-373E39BC9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42" y="815744"/>
            <a:ext cx="1237631" cy="132397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1F0FEC-A5DC-AF0B-42F0-ABA4588E9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04" y="2937987"/>
            <a:ext cx="1443274" cy="1399355"/>
          </a:xfrm>
          <a:prstGeom prst="rect">
            <a:avLst/>
          </a:prstGeom>
        </p:spPr>
      </p:pic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CDA6ACA-4F3F-0B77-360C-4524B3DA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03" y="4870630"/>
            <a:ext cx="1287372" cy="1214549"/>
          </a:xfrm>
          <a:prstGeom prst="rect">
            <a:avLst/>
          </a:prstGeom>
        </p:spPr>
      </p:pic>
      <p:pic>
        <p:nvPicPr>
          <p:cNvPr id="10" name="Picture 9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1EDE704D-67D6-01D0-96F8-1DA866EC06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10" r="5294" b="-971"/>
          <a:stretch>
            <a:fillRect/>
          </a:stretch>
        </p:blipFill>
        <p:spPr>
          <a:xfrm>
            <a:off x="853085" y="6530862"/>
            <a:ext cx="1279262" cy="1218147"/>
          </a:xfrm>
          <a:prstGeom prst="rect">
            <a:avLst/>
          </a:prstGeom>
        </p:spPr>
      </p:pic>
      <p:pic>
        <p:nvPicPr>
          <p:cNvPr id="12" name="Picture 11" descr="ADA Wheelchair Accessible Symbol White on Blue Sign NHE-1-WHTonBLU">
            <a:extLst>
              <a:ext uri="{FF2B5EF4-FFF2-40B4-BE49-F238E27FC236}">
                <a16:creationId xmlns:a16="http://schemas.microsoft.com/office/drawing/2014/main" id="{C82D9565-D948-E242-67B2-A67777E7D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67" y="8034369"/>
            <a:ext cx="1296565" cy="11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3AD67-65FB-899F-B5BE-98C3DCE77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E0566F8-BF5A-9601-36BD-F1A373FE961A}"/>
              </a:ext>
            </a:extLst>
          </p:cNvPr>
          <p:cNvSpPr/>
          <p:nvPr/>
        </p:nvSpPr>
        <p:spPr>
          <a:xfrm>
            <a:off x="599955" y="807687"/>
            <a:ext cx="5514015" cy="8499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4DA93-35CA-C68B-5A0F-929040288972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Pwyntiau'r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Siarter</a:t>
            </a:r>
            <a:endParaRPr lang="en-US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CE70D-ED09-9C7E-3EFB-08481F3E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95CB3-071C-E55F-C031-C59477FBE3D8}"/>
              </a:ext>
            </a:extLst>
          </p:cNvPr>
          <p:cNvSpPr txBox="1"/>
          <p:nvPr/>
        </p:nvSpPr>
        <p:spPr>
          <a:xfrm>
            <a:off x="2343878" y="1127151"/>
            <a:ext cx="3772653" cy="88331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sicrhau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pawb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gallu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cynnwys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gwaith</a:t>
            </a:r>
            <a:r>
              <a:rPr lang="en-US" sz="1600" dirty="0">
                <a:latin typeface="Arial"/>
                <a:ea typeface="+mn-lt"/>
                <a:cs typeface="+mn-lt"/>
              </a:rPr>
              <a:t>.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fynnedol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Byddwn yn dilyn </a:t>
            </a:r>
            <a:r>
              <a:rPr lang="cy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Canllawiau Amrywiaeth a Chynhwysiant 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Llywodraeth Cymru</a:t>
            </a:r>
            <a:r>
              <a:rPr lang="en-US" sz="1600" dirty="0">
                <a:latin typeface="Arial"/>
                <a:ea typeface="+mn-lt"/>
                <a:cs typeface="+mn-lt"/>
              </a:rPr>
              <a:t>.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dewis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rhannu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gwybodaeth</a:t>
            </a:r>
            <a:r>
              <a:rPr lang="en-US" sz="1600" dirty="0">
                <a:latin typeface="Arial"/>
                <a:ea typeface="+mn-lt"/>
                <a:cs typeface="+mn-lt"/>
              </a:rPr>
              <a:t> am </a:t>
            </a:r>
            <a:r>
              <a:rPr lang="en-US" sz="1600" dirty="0" err="1">
                <a:latin typeface="Arial"/>
                <a:ea typeface="+mn-lt"/>
                <a:cs typeface="+mn-lt"/>
              </a:rPr>
              <a:t>unrhyw</a:t>
            </a:r>
            <a:r>
              <a:rPr lang="en-US" sz="1600" dirty="0">
                <a:latin typeface="Arial"/>
                <a:ea typeface="+mn-lt"/>
                <a:cs typeface="+mn-lt"/>
              </a:rPr>
              <a:t> un </a:t>
            </a:r>
            <a:r>
              <a:rPr lang="en-US" sz="1600" dirty="0" err="1">
                <a:latin typeface="Arial"/>
                <a:ea typeface="+mn-lt"/>
                <a:cs typeface="+mn-lt"/>
              </a:rPr>
              <a:t>sy’n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dymuno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ethol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helpu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rannu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swyddi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fyddant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gweithio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neu’n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hethol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weithio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gyda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helpu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swyddi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defnyddio’r</a:t>
            </a:r>
            <a:r>
              <a:rPr lang="en-US" sz="1600" dirty="0">
                <a:latin typeface="Arial"/>
                <a:ea typeface="+mn-lt"/>
                <a:cs typeface="+mn-lt"/>
              </a:rPr>
              <a:t> Model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Cymdeithasol</a:t>
            </a:r>
            <a:r>
              <a:rPr lang="en-US" sz="1600" dirty="0">
                <a:latin typeface="Arial"/>
                <a:ea typeface="+mn-lt"/>
                <a:cs typeface="+mn-lt"/>
              </a:rPr>
              <a:t> Anabledd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y </a:t>
            </a:r>
            <a:r>
              <a:rPr lang="en-US" sz="1600" dirty="0" err="1">
                <a:latin typeface="Arial"/>
                <a:ea typeface="+mn-lt"/>
                <a:cs typeface="+mn-lt"/>
              </a:rPr>
              <a:t>pethau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rydym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a’u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dweud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pPr algn="l"/>
            <a:endParaRPr lang="en-GB" dirty="0"/>
          </a:p>
        </p:txBody>
      </p:sp>
      <p:pic>
        <p:nvPicPr>
          <p:cNvPr id="10" name="Picture 9" descr="Top 10 Easy Read Tips - Disability Equality Scotland">
            <a:extLst>
              <a:ext uri="{FF2B5EF4-FFF2-40B4-BE49-F238E27FC236}">
                <a16:creationId xmlns:a16="http://schemas.microsoft.com/office/drawing/2014/main" id="{B0349CCD-932E-62EE-6D84-FC080C70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36" y="2741747"/>
            <a:ext cx="1639445" cy="1536229"/>
          </a:xfrm>
          <a:prstGeom prst="rect">
            <a:avLst/>
          </a:prstGeom>
        </p:spPr>
      </p:pic>
      <p:pic>
        <p:nvPicPr>
          <p:cNvPr id="12" name="Picture 11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7AE429F-D9AF-B0B6-EE83-22A08A0E6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69" y="6498748"/>
            <a:ext cx="1510718" cy="1363362"/>
          </a:xfrm>
          <a:prstGeom prst="rect">
            <a:avLst/>
          </a:prstGeom>
        </p:spPr>
      </p:pic>
      <p:pic>
        <p:nvPicPr>
          <p:cNvPr id="14" name="Picture 13" descr="ADA Wheelchair Accessible Symbol White on Blue Sign NHE-1-WHTonBLU">
            <a:extLst>
              <a:ext uri="{FF2B5EF4-FFF2-40B4-BE49-F238E27FC236}">
                <a16:creationId xmlns:a16="http://schemas.microsoft.com/office/drawing/2014/main" id="{5E40BE35-D391-60F7-4500-EF06D158F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34" y="8034369"/>
            <a:ext cx="1296565" cy="1144540"/>
          </a:xfrm>
          <a:prstGeom prst="rect">
            <a:avLst/>
          </a:prstGeom>
        </p:spPr>
      </p:pic>
      <p:pic>
        <p:nvPicPr>
          <p:cNvPr id="16" name="Picture 15" descr="A person and person holding hands&#10;&#10;AI-generated content may be incorrect.">
            <a:extLst>
              <a:ext uri="{FF2B5EF4-FFF2-40B4-BE49-F238E27FC236}">
                <a16:creationId xmlns:a16="http://schemas.microsoft.com/office/drawing/2014/main" id="{3667F399-6190-113B-8355-44FFDE500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10" y="4624474"/>
            <a:ext cx="1508958" cy="1520903"/>
          </a:xfrm>
          <a:prstGeom prst="rect">
            <a:avLst/>
          </a:prstGeom>
        </p:spPr>
      </p:pic>
      <p:pic>
        <p:nvPicPr>
          <p:cNvPr id="18" name="Picture 17" descr="A person holding a cd and a book&#10;&#10;AI-generated content may be incorrect.">
            <a:extLst>
              <a:ext uri="{FF2B5EF4-FFF2-40B4-BE49-F238E27FC236}">
                <a16:creationId xmlns:a16="http://schemas.microsoft.com/office/drawing/2014/main" id="{F4E9DB60-A3FD-BEDB-B59C-42EC008E00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074" r="4113" b="-935"/>
          <a:stretch>
            <a:fillRect/>
          </a:stretch>
        </p:blipFill>
        <p:spPr>
          <a:xfrm>
            <a:off x="715041" y="1096549"/>
            <a:ext cx="1566740" cy="12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57585" y="5029670"/>
            <a:ext cx="5542830" cy="42230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5" name="Text Box 446"/>
          <p:cNvSpPr txBox="1"/>
          <p:nvPr/>
        </p:nvSpPr>
        <p:spPr>
          <a:xfrm>
            <a:off x="2767552" y="5156603"/>
            <a:ext cx="3434903" cy="40978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r>
              <a:rPr lang="en-US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addo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cael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polisïau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US" sz="1600" kern="50" err="1">
                <a:latin typeface="Arial"/>
                <a:ea typeface="+mn-lt"/>
                <a:cs typeface="+mn-lt"/>
              </a:rPr>
              <a:t>chynhwysiant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r>
              <a:rPr lang="en-US" sz="1600" kern="50" err="1">
                <a:latin typeface="Arial"/>
                <a:ea typeface="+mn-lt"/>
                <a:cs typeface="+mn-lt"/>
              </a:rPr>
              <a:t>Bydd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err="1">
                <a:latin typeface="Arial"/>
                <a:ea typeface="+mn-lt"/>
                <a:cs typeface="+mn-lt"/>
              </a:rPr>
              <a:t>polisïau’n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dweud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glir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sut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fynnedol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</a:t>
            </a:r>
            <a:r>
              <a:rPr lang="en-US" sz="1600" kern="50" err="1">
                <a:latin typeface="Arial"/>
                <a:ea typeface="+mn-lt"/>
                <a:cs typeface="+mn-lt"/>
              </a:rPr>
              <a:t>Bydd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dweud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yw’r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rheolau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US" sz="1600" kern="50" err="1">
                <a:latin typeface="Arial"/>
                <a:ea typeface="+mn-lt"/>
                <a:cs typeface="+mn-lt"/>
              </a:rPr>
              <a:t>hyn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digwydd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7585" y="778891"/>
            <a:ext cx="5542830" cy="4097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/>
          <p:cNvSpPr txBox="1"/>
          <p:nvPr/>
        </p:nvSpPr>
        <p:spPr>
          <a:xfrm>
            <a:off x="2650347" y="771614"/>
            <a:ext cx="3567387" cy="38734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cefnogi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gwrando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>
                <a:latin typeface="Arial"/>
                <a:ea typeface="+mn-lt"/>
                <a:cs typeface="+mn-lt"/>
              </a:rPr>
              <a:t> y </a:t>
            </a:r>
            <a:r>
              <a:rPr lang="en-GB" sz="1600" kern="50" err="1">
                <a:latin typeface="Arial"/>
                <a:ea typeface="+mn-lt"/>
                <a:cs typeface="+mn-lt"/>
              </a:rPr>
              <a:t>pethau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sy’n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stopio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rhag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cymryd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rhan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>
                <a:latin typeface="Arial"/>
                <a:ea typeface="+mn-lt"/>
                <a:cs typeface="+mn-lt"/>
              </a:rPr>
              <a:t>,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newid</a:t>
            </a:r>
            <a:r>
              <a:rPr lang="en-GB" sz="1600" kern="50">
                <a:latin typeface="Arial"/>
                <a:ea typeface="+mn-lt"/>
                <a:cs typeface="+mn-lt"/>
              </a:rPr>
              <a:t> y </a:t>
            </a:r>
            <a:r>
              <a:rPr lang="en-GB" sz="1600" kern="50" err="1">
                <a:latin typeface="Arial"/>
                <a:ea typeface="+mn-lt"/>
                <a:cs typeface="+mn-lt"/>
              </a:rPr>
              <a:t>pethau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fynnedol</a:t>
            </a:r>
            <a:r>
              <a:rPr lang="en-GB" sz="1600" kern="50">
                <a:latin typeface="Arial"/>
                <a:ea typeface="+mn-lt"/>
                <a:cs typeface="+mn-lt"/>
              </a:rPr>
              <a:t>,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darparu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cymorth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gwirio’r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Datganiad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GB" sz="1600" kern="5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Chynhwysiant</a:t>
            </a:r>
            <a:r>
              <a:rPr lang="en-GB" sz="1600" kern="50">
                <a:latin typeface="Arial"/>
                <a:ea typeface="+mn-lt"/>
                <a:cs typeface="+mn-lt"/>
              </a:rPr>
              <a:t>,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newid</a:t>
            </a:r>
            <a:r>
              <a:rPr lang="en-GB" sz="1600" kern="50">
                <a:latin typeface="Arial"/>
                <a:ea typeface="+mn-lt"/>
                <a:cs typeface="+mn-lt"/>
              </a:rPr>
              <a:t> pan </a:t>
            </a:r>
            <a:r>
              <a:rPr lang="en-GB" sz="1600" kern="50" err="1">
                <a:latin typeface="Arial"/>
                <a:ea typeface="+mn-lt"/>
                <a:cs typeface="+mn-lt"/>
              </a:rPr>
              <a:t>fydd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angen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Mae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gweddill</a:t>
            </a:r>
            <a:r>
              <a:rPr lang="en-GB" sz="1600" kern="50">
                <a:latin typeface="Arial"/>
                <a:ea typeface="+mn-lt"/>
                <a:cs typeface="+mn-lt"/>
              </a:rPr>
              <a:t> y rhan hon yn dweud wrthych chi sut y byddwn ni’n gwneud hyn.</a:t>
            </a:r>
            <a:endParaRPr lang="en-GB">
              <a:latin typeface="Arial"/>
              <a:cs typeface="Arial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600" b="1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8" name="Picture 8" descr="A picture containing person, outdoor, sport&#10;&#10;Description automatically generated">
            <a:extLst>
              <a:ext uri="{FF2B5EF4-FFF2-40B4-BE49-F238E27FC236}">
                <a16:creationId xmlns:a16="http://schemas.microsoft.com/office/drawing/2014/main" id="{532AD98F-CB37-8618-E955-D6F6AD82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1" y="2794293"/>
            <a:ext cx="1904791" cy="1905000"/>
          </a:xfrm>
          <a:prstGeom prst="rect">
            <a:avLst/>
          </a:prstGeom>
        </p:spPr>
      </p:pic>
      <p:pic>
        <p:nvPicPr>
          <p:cNvPr id="9" name="Picture 9" descr="A picture containing person, indoor, person, people&#10;&#10;Description automatically generated">
            <a:extLst>
              <a:ext uri="{FF2B5EF4-FFF2-40B4-BE49-F238E27FC236}">
                <a16:creationId xmlns:a16="http://schemas.microsoft.com/office/drawing/2014/main" id="{50E211C0-FE5A-7C11-E0F6-2A1C8470F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31" y="923039"/>
            <a:ext cx="1797023" cy="1797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3B1E4-CE3B-79FF-6CF6-2217BFF1DC94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err="1">
                <a:latin typeface="Arial"/>
                <a:ea typeface="+mn-lt"/>
                <a:cs typeface="+mn-lt"/>
              </a:rPr>
              <a:t>Datganiad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Mynediad</a:t>
            </a:r>
            <a:r>
              <a:rPr lang="en-GB" sz="2000" b="1" dirty="0">
                <a:latin typeface="Arial"/>
                <a:ea typeface="+mn-lt"/>
                <a:cs typeface="+mn-lt"/>
              </a:rPr>
              <a:t> a </a:t>
            </a:r>
            <a:r>
              <a:rPr lang="en-GB" sz="2000" b="1" err="1">
                <a:latin typeface="Arial"/>
                <a:ea typeface="+mn-lt"/>
                <a:cs typeface="+mn-lt"/>
              </a:rPr>
              <a:t>Chynhwysiant</a:t>
            </a:r>
            <a:endParaRPr lang="en-US" b="1">
              <a:latin typeface="Arial"/>
              <a:cs typeface="Arial"/>
            </a:endParaRPr>
          </a:p>
        </p:txBody>
      </p:sp>
      <p:pic>
        <p:nvPicPr>
          <p:cNvPr id="4" name="Picture 3" descr="A notepad with a check mark&#10;&#10;AI-generated content may be incorrect.">
            <a:extLst>
              <a:ext uri="{FF2B5EF4-FFF2-40B4-BE49-F238E27FC236}">
                <a16:creationId xmlns:a16="http://schemas.microsoft.com/office/drawing/2014/main" id="{AF0FEFCE-7D0B-F837-4E42-E237E4FCB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12" y="5305978"/>
            <a:ext cx="1842617" cy="1712950"/>
          </a:xfrm>
          <a:prstGeom prst="rect">
            <a:avLst/>
          </a:prstGeom>
        </p:spPr>
      </p:pic>
      <p:pic>
        <p:nvPicPr>
          <p:cNvPr id="5" name="Picture 4" descr="A book with a check mark and check marks&#10;&#10;AI-generated content may be incorrect.">
            <a:extLst>
              <a:ext uri="{FF2B5EF4-FFF2-40B4-BE49-F238E27FC236}">
                <a16:creationId xmlns:a16="http://schemas.microsoft.com/office/drawing/2014/main" id="{197FDF49-88AD-A075-8565-14671F724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34" y="7201565"/>
            <a:ext cx="1848380" cy="18093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B0CB5-1BD0-6233-3C67-113B3442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5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652B2-3FE8-CC67-627B-3DE0E812A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1952B9-FA9B-0264-D19A-2CE1C010898B}"/>
              </a:ext>
            </a:extLst>
          </p:cNvPr>
          <p:cNvSpPr/>
          <p:nvPr/>
        </p:nvSpPr>
        <p:spPr>
          <a:xfrm>
            <a:off x="570267" y="807687"/>
            <a:ext cx="5514015" cy="8402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B87EF-B538-44AE-1805-2FAB514F81E3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Datganiad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Mynediad</a:t>
            </a:r>
            <a:r>
              <a:rPr lang="en-GB" sz="2000" b="1" dirty="0">
                <a:latin typeface="Arial"/>
                <a:cs typeface="Arial"/>
              </a:rPr>
              <a:t> a </a:t>
            </a:r>
            <a:r>
              <a:rPr lang="en-GB" sz="2000" b="1" dirty="0" err="1">
                <a:latin typeface="Arial"/>
                <a:cs typeface="Arial"/>
              </a:rPr>
              <a:t>Chynhwysiant</a:t>
            </a:r>
            <a:endParaRPr lang="en-GB" sz="2000" dirty="0" err="1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ACD1E-EFF3-18EE-B93E-EA36175847C7}"/>
              </a:ext>
            </a:extLst>
          </p:cNvPr>
          <p:cNvSpPr txBox="1"/>
          <p:nvPr/>
        </p:nvSpPr>
        <p:spPr>
          <a:xfrm>
            <a:off x="604549" y="846778"/>
            <a:ext cx="56362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ea typeface="+mn-lt"/>
                <a:cs typeface="+mn-lt"/>
              </a:rPr>
              <a:t>Gall y </a:t>
            </a:r>
            <a:r>
              <a:rPr lang="en-GB" err="1">
                <a:latin typeface="Arial"/>
                <a:ea typeface="+mn-lt"/>
                <a:cs typeface="+mn-lt"/>
              </a:rPr>
              <a:t>polisïau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a’r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rheolau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ddweud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pethau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fel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hyn</a:t>
            </a:r>
            <a:r>
              <a:rPr lang="en-GB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DF074E76-DFE7-0C87-39FF-EACE18377ECD}"/>
              </a:ext>
            </a:extLst>
          </p:cNvPr>
          <p:cNvSpPr txBox="1"/>
          <p:nvPr/>
        </p:nvSpPr>
        <p:spPr>
          <a:xfrm>
            <a:off x="2608435" y="1227373"/>
            <a:ext cx="3493166" cy="406655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gallu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cyrraedd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cyfarfodydd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digwyddiadau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fysus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neu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drenau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a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leoedd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parcio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gyfer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llefydd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adeiladau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ddod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ac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allan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ohonynt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ac y gallant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symud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gwmpas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arwyddion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i’w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darllen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ac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rhoi’r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gywir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fynnedol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staff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haelodau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wedi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cywir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Mae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golygu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cydraddoldeb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ynghyd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ag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eraill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Picture 9" descr="A red double decker bus&#10;&#10;AI-generated content may be incorrect.">
            <a:extLst>
              <a:ext uri="{FF2B5EF4-FFF2-40B4-BE49-F238E27FC236}">
                <a16:creationId xmlns:a16="http://schemas.microsoft.com/office/drawing/2014/main" id="{36CAF0BB-AA3A-1D4C-21BB-CCEF2334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68" y="1896472"/>
            <a:ext cx="1620297" cy="1419225"/>
          </a:xfrm>
          <a:prstGeom prst="rect">
            <a:avLst/>
          </a:prstGeom>
        </p:spPr>
      </p:pic>
      <p:pic>
        <p:nvPicPr>
          <p:cNvPr id="11" name="Picture 10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470A4365-053C-CEE9-05A1-E3872C276B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10" r="5294" b="-971"/>
          <a:stretch>
            <a:fillRect/>
          </a:stretch>
        </p:blipFill>
        <p:spPr>
          <a:xfrm>
            <a:off x="852975" y="7536047"/>
            <a:ext cx="1665209" cy="1500326"/>
          </a:xfrm>
          <a:prstGeom prst="rect">
            <a:avLst/>
          </a:prstGeom>
        </p:spPr>
      </p:pic>
      <p:pic>
        <p:nvPicPr>
          <p:cNvPr id="12" name="Picture 11" descr="A person holding a cd and a book&#10;&#10;AI-generated content may be incorrect.">
            <a:extLst>
              <a:ext uri="{FF2B5EF4-FFF2-40B4-BE49-F238E27FC236}">
                <a16:creationId xmlns:a16="http://schemas.microsoft.com/office/drawing/2014/main" id="{EEB0EB78-559C-08A8-7DAB-B8F8C3993D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074" r="4113" b="-935"/>
          <a:stretch>
            <a:fillRect/>
          </a:stretch>
        </p:blipFill>
        <p:spPr>
          <a:xfrm>
            <a:off x="846605" y="5722542"/>
            <a:ext cx="1678123" cy="1485479"/>
          </a:xfrm>
          <a:prstGeom prst="rect">
            <a:avLst/>
          </a:prstGeom>
        </p:spPr>
      </p:pic>
      <p:pic>
        <p:nvPicPr>
          <p:cNvPr id="13" name="Picture 12" descr="A blue and white circular sign&#10;&#10;AI-generated content may be incorrect.">
            <a:extLst>
              <a:ext uri="{FF2B5EF4-FFF2-40B4-BE49-F238E27FC236}">
                <a16:creationId xmlns:a16="http://schemas.microsoft.com/office/drawing/2014/main" id="{F02EE453-3282-9967-A482-33BE6CD12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19" y="3938487"/>
            <a:ext cx="1617194" cy="14971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64F03-10CB-C9CC-5661-409934CD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9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D73FF4AF71E489D5B545351CBE209" ma:contentTypeVersion="14" ma:contentTypeDescription="Create a new document." ma:contentTypeScope="" ma:versionID="66a49475fad3d162bfc87363e72d8a8e">
  <xsd:schema xmlns:xsd="http://www.w3.org/2001/XMLSchema" xmlns:xs="http://www.w3.org/2001/XMLSchema" xmlns:p="http://schemas.microsoft.com/office/2006/metadata/properties" xmlns:ns2="a07a8131-264c-43c6-a0da-d5a5a83c077e" xmlns:ns3="9eecfcf3-e1d2-4306-96b9-ded5fb9f19cb" xmlns:ns4="66698848-15e2-4e56-aac5-4fc71f532987" targetNamespace="http://schemas.microsoft.com/office/2006/metadata/properties" ma:root="true" ma:fieldsID="221cc157cb75bf8db49b10be734778a6" ns2:_="" ns3:_="" ns4:_="">
    <xsd:import namespace="a07a8131-264c-43c6-a0da-d5a5a83c077e"/>
    <xsd:import namespace="9eecfcf3-e1d2-4306-96b9-ded5fb9f19cb"/>
    <xsd:import namespace="66698848-15e2-4e56-aac5-4fc71f532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a8131-264c-43c6-a0da-d5a5a83c0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f8e871-1d75-4c2f-b6d3-1444d31f28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cfcf3-e1d2-4306-96b9-ded5fb9f19c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8c2290-4106-40b5-8584-5d4c3fe901d7}" ma:internalName="TaxCatchAll" ma:showField="CatchAllData" ma:web="9eecfcf3-e1d2-4306-96b9-ded5fb9f1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98848-15e2-4e56-aac5-4fc71f532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7a8131-264c-43c6-a0da-d5a5a83c077e">
      <Terms xmlns="http://schemas.microsoft.com/office/infopath/2007/PartnerControls"/>
    </lcf76f155ced4ddcb4097134ff3c332f>
    <TaxCatchAll xmlns="9eecfcf3-e1d2-4306-96b9-ded5fb9f19cb" xsi:nil="true"/>
  </documentManagement>
</p:properties>
</file>

<file path=customXml/itemProps1.xml><?xml version="1.0" encoding="utf-8"?>
<ds:datastoreItem xmlns:ds="http://schemas.openxmlformats.org/officeDocument/2006/customXml" ds:itemID="{B8CF7C78-C0CD-410B-B9C7-6652BD33CB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59E174-270B-40D5-8CEA-2F79112920A7}"/>
</file>

<file path=customXml/itemProps3.xml><?xml version="1.0" encoding="utf-8"?>
<ds:datastoreItem xmlns:ds="http://schemas.openxmlformats.org/officeDocument/2006/customXml" ds:itemID="{2304311D-2680-4177-A0A7-86A20872811A}">
  <ds:schemaRefs>
    <ds:schemaRef ds:uri="66698848-15e2-4e56-aac5-4fc71f532987"/>
    <ds:schemaRef ds:uri="a07a8131-264c-43c6-a0da-d5a5a83c077e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9eecfcf3-e1d2-4306-96b9-ded5fb9f19c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2435</Words>
  <Application>Microsoft Office PowerPoint</Application>
  <PresentationFormat>A4 Paper (210x297 mm)</PresentationFormat>
  <Paragraphs>338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 Watkins</cp:lastModifiedBy>
  <cp:revision>1343</cp:revision>
  <dcterms:created xsi:type="dcterms:W3CDTF">2013-07-15T20:26:40Z</dcterms:created>
  <dcterms:modified xsi:type="dcterms:W3CDTF">2026-01-19T14:20:12Z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0x0101003ADD73FF4AF71E489D5B545351CBE209</vt:lpwstr>
  </property>
  <property fmtid="{D5CDD505-2E9C-101B-9397-08002B2CF9AE}" pid="3" name="MediaServiceImageTags">
    <vt:lpwstr/>
  </property>
</Properties>
</file>