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58" r:id="rId6"/>
    <p:sldId id="259" r:id="rId7"/>
    <p:sldId id="261" r:id="rId8"/>
    <p:sldId id="257" r:id="rId9"/>
    <p:sldId id="262" r:id="rId10"/>
    <p:sldId id="27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6858000" cy="9906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44" d="100"/>
          <a:sy n="44" d="100"/>
        </p:scale>
        <p:origin x="20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F63B1-1FEC-4838-98FB-03CF27FEDFAE}" type="datetimeFigureOut">
              <a:t>1/19/2026</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E83D0-9875-49AA-8CD0-B68718B13D3A}" type="slidenum">
              <a:t>‹#›</a:t>
            </a:fld>
            <a:endParaRPr lang="en-GB"/>
          </a:p>
        </p:txBody>
      </p:sp>
    </p:spTree>
    <p:extLst>
      <p:ext uri="{BB962C8B-B14F-4D97-AF65-F5344CB8AC3E}">
        <p14:creationId xmlns:p14="http://schemas.microsoft.com/office/powerpoint/2010/main" val="155873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E232D-7DDE-8D3C-E4FF-F0BE4C347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49463-BA3D-6519-8D8A-44A94F020AA8}"/>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4708408E-2A03-8A18-597E-B581E280EA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66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2DC0-805A-D1A8-06C1-9B5C12491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3A817-DAE3-D3E3-F6FA-9F974C752672}"/>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33507501-A401-4A63-F7B1-11A0A4F210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593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5BB8-2B0F-F131-228D-6E2C5A308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53CB8-4C82-C586-541B-8CB4E98193D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05D69438-7EFE-6D1B-3810-76DE4432E1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664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ECA0-114C-EDED-3806-8E2852070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4233E-7B77-6E2A-E72F-67CB6536A71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85441079-B234-B32E-E755-BBDD73DCE3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918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AAD9-C64E-B0AF-1DD8-D7EC91D34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B28B7-40C0-E15D-C9CA-2C6D90B762C3}"/>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95F475CB-8351-5295-FAFE-D8B657B7D7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89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019F-B6B1-1B58-1178-B1AF26623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884EA-D433-8620-6656-B304EC5B7D36}"/>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4B4587B-888A-AEFD-59FE-AB0BD8407D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12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FC6A9-7C24-7E86-58F0-723BBBF7A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05549-A342-0DFD-3CF2-F8CF80AE64C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0CB0696-F6B6-227E-4A96-5DCB6A0430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36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3429-455A-10E5-767E-1CD6D22A9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1E853-0A0B-452D-39A2-8D7417A9CFB9}"/>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81EE301-0906-95C5-25E9-0F47F6437F5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80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2F2B-6050-C134-2158-08A94B052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C61B0-09FA-42D2-87D7-DBE17F5880A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0E6F790A-7A4A-600F-7C88-936995CF0A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7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3BEF-EB91-6888-44CD-DA6B65C59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0D901-7BC5-3F09-5AAA-A348D8D961BF}"/>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F8377FBE-9E9E-68D2-685C-05B411FDE1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0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86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50E4-5188-A127-300C-D2EB948B0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A9A98-CF08-64A3-7F80-ABDC11A3F99D}"/>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29451766-F95A-3D49-BBA7-FCB7FD0821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33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95FA-2101-7B62-C9F3-17FE150E6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485D2-9068-F446-94F1-8F10A58DF03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6C6657EE-0035-359C-8908-7777ED8EC4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60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53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9DE3B-7C8A-4696-1306-827511666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72315-4F33-737F-DB67-DE9F06B290B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BDE3E40B-CA66-3865-618D-C308A53F18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D62F-4B6E-AFD2-50E7-FE6907DE4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FD518-DB41-4C4F-95F4-797058ACF275}"/>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34B786D9-5DA1-66B5-37B5-7C84C95023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615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26AB-6AA3-4A08-4C79-7F0447B89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2A881-031C-39FE-E5A0-E3CCCAAB350B}"/>
              </a:ext>
            </a:extLst>
          </p:cNvPr>
          <p:cNvSpPr>
            <a:spLocks noGrp="1" noRot="1" noChangeAspect="1"/>
          </p:cNvSpPr>
          <p:nvPr>
            <p:ph type="sldImg"/>
          </p:nvPr>
        </p:nvSpPr>
        <p:spPr>
          <a:xfrm>
            <a:off x="2241550" y="685800"/>
            <a:ext cx="2374900" cy="3429000"/>
          </a:xfrm>
        </p:spPr>
      </p:sp>
      <p:sp>
        <p:nvSpPr>
          <p:cNvPr id="3" name="Notes Placeholder 2">
            <a:extLst>
              <a:ext uri="{FF2B5EF4-FFF2-40B4-BE49-F238E27FC236}">
                <a16:creationId xmlns:a16="http://schemas.microsoft.com/office/drawing/2014/main" id="{DAEACD4C-FD86-B802-1AAA-09EB39D44B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19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GB"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GB" dirty="0"/>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GB"/>
              <a:t>Click to edit Master title style</a:t>
            </a:r>
            <a:endParaRPr lang="en-GB"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GB" dirty="0"/>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GB" dirty="0"/>
          </a:p>
        </p:txBody>
      </p:sp>
      <p:sp>
        <p:nvSpPr>
          <p:cNvPr id="3" name="Picture Placeholder 2"/>
          <p:cNvSpPr>
            <a:spLocks noGrp="1" noChangeAspect="1"/>
          </p:cNvSpPr>
          <p:nvPr>
            <p:ph type="pic" idx="1"/>
          </p:nvPr>
        </p:nvSpPr>
        <p:spPr>
          <a:xfrm>
            <a:off x="2915543" y="1426281"/>
            <a:ext cx="3471863"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endParaRPr lang="en-GB" dirty="0"/>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GB" smtClean="0"/>
              <a:t>19/01/2026</a:t>
            </a:fld>
            <a:endParaRPr lang="en-GB"/>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gi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8.gi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B040D-EBAD-4FA6-EEB8-43BFB8A515DA}"/>
              </a:ext>
            </a:extLst>
          </p:cNvPr>
          <p:cNvSpPr txBox="1"/>
          <p:nvPr/>
        </p:nvSpPr>
        <p:spPr>
          <a:xfrm>
            <a:off x="-6344" y="1617043"/>
            <a:ext cx="6857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Arial"/>
                <a:cs typeface="Arial"/>
              </a:rPr>
              <a:t>Access to Politics Charter</a:t>
            </a:r>
            <a:endParaRPr lang="en-US"/>
          </a:p>
        </p:txBody>
      </p:sp>
      <p:grpSp>
        <p:nvGrpSpPr>
          <p:cNvPr id="6" name="Group 5">
            <a:extLst>
              <a:ext uri="{FF2B5EF4-FFF2-40B4-BE49-F238E27FC236}">
                <a16:creationId xmlns:a16="http://schemas.microsoft.com/office/drawing/2014/main" id="{292CE987-F4CC-6162-3833-927498B0C289}"/>
              </a:ext>
            </a:extLst>
          </p:cNvPr>
          <p:cNvGrpSpPr/>
          <p:nvPr/>
        </p:nvGrpSpPr>
        <p:grpSpPr>
          <a:xfrm>
            <a:off x="20782" y="7833454"/>
            <a:ext cx="6845613" cy="1549182"/>
            <a:chOff x="0" y="8352636"/>
            <a:chExt cx="6845613" cy="1549182"/>
          </a:xfrm>
        </p:grpSpPr>
        <p:pic>
          <p:nvPicPr>
            <p:cNvPr id="2" name="Picture 1" descr="A close-up of a sign&#10;&#10;AI-generated content may be incorrect.">
              <a:extLst>
                <a:ext uri="{FF2B5EF4-FFF2-40B4-BE49-F238E27FC236}">
                  <a16:creationId xmlns:a16="http://schemas.microsoft.com/office/drawing/2014/main" id="{543C12F2-34F4-2685-C159-28433CBB38A4}"/>
                </a:ext>
              </a:extLst>
            </p:cNvPr>
            <p:cNvPicPr>
              <a:picLocks noChangeAspect="1"/>
            </p:cNvPicPr>
            <p:nvPr/>
          </p:nvPicPr>
          <p:blipFill>
            <a:blip r:embed="rId2"/>
            <a:stretch>
              <a:fillRect/>
            </a:stretch>
          </p:blipFill>
          <p:spPr>
            <a:xfrm>
              <a:off x="2286000" y="8352636"/>
              <a:ext cx="2290796" cy="1549182"/>
            </a:xfrm>
            <a:prstGeom prst="rect">
              <a:avLst/>
            </a:prstGeom>
          </p:spPr>
        </p:pic>
        <p:pic>
          <p:nvPicPr>
            <p:cNvPr id="4" name="Picture 3" descr="A logo with a drop of water&#10;&#10;AI-generated content may be incorrect.">
              <a:extLst>
                <a:ext uri="{FF2B5EF4-FFF2-40B4-BE49-F238E27FC236}">
                  <a16:creationId xmlns:a16="http://schemas.microsoft.com/office/drawing/2014/main" id="{D1E03BE9-6447-82DC-983C-1EBD977DEBCA}"/>
                </a:ext>
              </a:extLst>
            </p:cNvPr>
            <p:cNvPicPr>
              <a:picLocks noChangeAspect="1"/>
            </p:cNvPicPr>
            <p:nvPr/>
          </p:nvPicPr>
          <p:blipFill>
            <a:blip r:embed="rId3"/>
            <a:stretch>
              <a:fillRect/>
            </a:stretch>
          </p:blipFill>
          <p:spPr>
            <a:xfrm>
              <a:off x="0" y="8699723"/>
              <a:ext cx="2270015" cy="1062679"/>
            </a:xfrm>
            <a:prstGeom prst="rect">
              <a:avLst/>
            </a:prstGeom>
          </p:spPr>
        </p:pic>
        <p:pic>
          <p:nvPicPr>
            <p:cNvPr id="5" name="Picture 4" descr="A close-up of a logo&#10;&#10;AI-generated content may be incorrect.">
              <a:extLst>
                <a:ext uri="{FF2B5EF4-FFF2-40B4-BE49-F238E27FC236}">
                  <a16:creationId xmlns:a16="http://schemas.microsoft.com/office/drawing/2014/main" id="{F5FA07E9-D1A6-7B8B-41A1-DADC6445E832}"/>
                </a:ext>
              </a:extLst>
            </p:cNvPr>
            <p:cNvPicPr>
              <a:picLocks noChangeAspect="1"/>
            </p:cNvPicPr>
            <p:nvPr/>
          </p:nvPicPr>
          <p:blipFill>
            <a:blip r:embed="rId4"/>
            <a:stretch>
              <a:fillRect/>
            </a:stretch>
          </p:blipFill>
          <p:spPr>
            <a:xfrm>
              <a:off x="4783414" y="8703317"/>
              <a:ext cx="2062199" cy="1055539"/>
            </a:xfrm>
            <a:prstGeom prst="rect">
              <a:avLst/>
            </a:prstGeom>
          </p:spPr>
        </p:pic>
      </p:grpSp>
      <p:pic>
        <p:nvPicPr>
          <p:cNvPr id="8" name="Picture 13" descr="A group of people posing for a photo&#10;&#10;Description automatically generated">
            <a:extLst>
              <a:ext uri="{FF2B5EF4-FFF2-40B4-BE49-F238E27FC236}">
                <a16:creationId xmlns:a16="http://schemas.microsoft.com/office/drawing/2014/main" id="{4BC66A35-CD0E-CD24-2D9B-F51B02BD31CD}"/>
              </a:ext>
            </a:extLst>
          </p:cNvPr>
          <p:cNvPicPr>
            <a:picLocks noChangeAspect="1"/>
          </p:cNvPicPr>
          <p:nvPr/>
        </p:nvPicPr>
        <p:blipFill>
          <a:blip r:embed="rId5"/>
          <a:stretch>
            <a:fillRect/>
          </a:stretch>
        </p:blipFill>
        <p:spPr>
          <a:xfrm>
            <a:off x="1241748" y="2773691"/>
            <a:ext cx="4356583" cy="4355540"/>
          </a:xfrm>
          <a:prstGeom prst="rect">
            <a:avLst/>
          </a:prstGeom>
        </p:spPr>
      </p:pic>
      <p:sp>
        <p:nvSpPr>
          <p:cNvPr id="9" name="Slide Number Placeholder 8">
            <a:extLst>
              <a:ext uri="{FF2B5EF4-FFF2-40B4-BE49-F238E27FC236}">
                <a16:creationId xmlns:a16="http://schemas.microsoft.com/office/drawing/2014/main" id="{47BAD394-8DFD-4B24-55E3-206A46C1E8DC}"/>
              </a:ext>
            </a:extLst>
          </p:cNvPr>
          <p:cNvSpPr>
            <a:spLocks noGrp="1"/>
          </p:cNvSpPr>
          <p:nvPr>
            <p:ph type="sldNum" sz="quarter" idx="12"/>
          </p:nvPr>
        </p:nvSpPr>
        <p:spPr/>
        <p:txBody>
          <a:bodyPr/>
          <a:lstStyle/>
          <a:p>
            <a:fld id="{330EA680-D336-4FF7-8B7A-9848BB0A1C32}" type="slidenum">
              <a:rPr lang="en-GB" smtClean="0"/>
              <a:t>1</a:t>
            </a:fld>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C9C0-4C08-50AE-0F3D-D71381F561B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E863FF86-3A79-93FC-0EAF-208AC5230F78}"/>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C53B21E1-DACB-2B19-427B-24A61CAE637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sp>
        <p:nvSpPr>
          <p:cNvPr id="2" name="TextBox 1">
            <a:extLst>
              <a:ext uri="{FF2B5EF4-FFF2-40B4-BE49-F238E27FC236}">
                <a16:creationId xmlns:a16="http://schemas.microsoft.com/office/drawing/2014/main" id="{2A828350-3EF0-0855-8E8E-0C0070611472}"/>
              </a:ext>
            </a:extLst>
          </p:cNvPr>
          <p:cNvSpPr txBox="1"/>
          <p:nvPr/>
        </p:nvSpPr>
        <p:spPr>
          <a:xfrm>
            <a:off x="604549" y="935887"/>
            <a:ext cx="4938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As part of our accessibility and inclusion statement we promise to do these things.</a:t>
            </a:r>
          </a:p>
        </p:txBody>
      </p:sp>
      <p:sp>
        <p:nvSpPr>
          <p:cNvPr id="7" name="Text Box 451">
            <a:extLst>
              <a:ext uri="{FF2B5EF4-FFF2-40B4-BE49-F238E27FC236}">
                <a16:creationId xmlns:a16="http://schemas.microsoft.com/office/drawing/2014/main" id="{0CE139A4-5F78-448E-DF07-F6AFCB970F99}"/>
              </a:ext>
            </a:extLst>
          </p:cNvPr>
          <p:cNvSpPr txBox="1"/>
          <p:nvPr/>
        </p:nvSpPr>
        <p:spPr>
          <a:xfrm>
            <a:off x="2697063" y="1654440"/>
            <a:ext cx="3418946" cy="375467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600" kern="50" dirty="0">
              <a:latin typeface="Arial"/>
            </a:endParaRPr>
          </a:p>
          <a:p>
            <a:r>
              <a:rPr lang="en-GB" sz="1600" kern="50" dirty="0">
                <a:latin typeface="Arial"/>
              </a:rPr>
              <a:t>We will make changes to our political party so that disabled people can join in. We will write an action plan that tells you how we will do this. We will check our action plan every year.</a:t>
            </a:r>
            <a:endParaRPr lang="en-GB" sz="1600" kern="50">
              <a:latin typeface="Arial"/>
              <a:cs typeface="Arial"/>
            </a:endParaRPr>
          </a:p>
          <a:p>
            <a:endParaRPr lang="en-GB" sz="1600" kern="50" dirty="0">
              <a:latin typeface="Arial"/>
              <a:ea typeface="ＭＳ 明朝"/>
              <a:cs typeface="Arial"/>
            </a:endParaRPr>
          </a:p>
          <a:p>
            <a:endParaRPr lang="en-GB" sz="1600" kern="50" dirty="0">
              <a:latin typeface="Arial"/>
              <a:ea typeface="ＭＳ 明朝"/>
              <a:cs typeface="Arial"/>
            </a:endParaRPr>
          </a:p>
          <a:p>
            <a:r>
              <a:rPr lang="en-GB" sz="1600" kern="50" dirty="0">
                <a:latin typeface="Arial"/>
                <a:ea typeface="ＭＳ 明朝"/>
                <a:cs typeface="Arial"/>
              </a:rPr>
              <a:t>We will have Disability Equality Champions to advocate for disabled people. This will make sure that the party is getting better at supporting and including disabled people.</a:t>
            </a:r>
          </a:p>
          <a:p>
            <a:endParaRPr lang="en-GB" sz="1600" kern="50" dirty="0">
              <a:latin typeface="Arial"/>
              <a:ea typeface="ＭＳ 明朝"/>
              <a:cs typeface="Arial"/>
            </a:endParaRPr>
          </a:p>
          <a:p>
            <a:r>
              <a:rPr lang="en-GB" sz="1600" kern="50" dirty="0">
                <a:latin typeface="Arial"/>
                <a:ea typeface="ＭＳ 明朝"/>
                <a:cs typeface="Arial"/>
              </a:rPr>
              <a:t>We will have an Accessibility Officer. This person will make sure that disabled people get the help they need.</a:t>
            </a:r>
            <a:endParaRPr lang="en-GB" dirty="0"/>
          </a:p>
          <a:p>
            <a:endParaRPr lang="en-GB" sz="1600" kern="50" dirty="0">
              <a:latin typeface="Arial"/>
              <a:ea typeface="ＭＳ 明朝"/>
              <a:cs typeface="Arial"/>
            </a:endParaRPr>
          </a:p>
          <a:p>
            <a:r>
              <a:rPr lang="en-GB" sz="1600" kern="50" dirty="0">
                <a:latin typeface="Arial"/>
                <a:ea typeface="ＭＳ 明朝"/>
                <a:cs typeface="Arial"/>
              </a:rPr>
              <a:t>We will have a party </a:t>
            </a:r>
            <a:r>
              <a:rPr lang="en-GB" sz="1600" b="1" kern="50" dirty="0">
                <a:solidFill>
                  <a:schemeClr val="accent1"/>
                </a:solidFill>
                <a:latin typeface="Arial"/>
                <a:ea typeface="ＭＳ 明朝"/>
                <a:cs typeface="Arial"/>
              </a:rPr>
              <a:t>conference</a:t>
            </a:r>
            <a:r>
              <a:rPr lang="en-GB" sz="1600" b="1" kern="50" dirty="0">
                <a:latin typeface="Arial"/>
                <a:ea typeface="ＭＳ 明朝"/>
                <a:cs typeface="Arial"/>
              </a:rPr>
              <a:t> </a:t>
            </a:r>
            <a:r>
              <a:rPr lang="en-GB" sz="1600" kern="50" dirty="0">
                <a:latin typeface="Arial"/>
                <a:ea typeface="ＭＳ 明朝"/>
                <a:cs typeface="Arial"/>
              </a:rPr>
              <a:t>every year for disabled groups.</a:t>
            </a:r>
          </a:p>
          <a:p>
            <a:endParaRPr lang="en-GB" sz="1600" kern="50" dirty="0">
              <a:latin typeface="Arial"/>
              <a:ea typeface="ＭＳ 明朝"/>
              <a:cs typeface="Arial"/>
            </a:endParaRPr>
          </a:p>
          <a:p>
            <a:r>
              <a:rPr lang="en-GB" sz="1600" kern="50" dirty="0">
                <a:latin typeface="Arial"/>
                <a:ea typeface="ＭＳ 明朝"/>
                <a:cs typeface="Arial"/>
              </a:rPr>
              <a:t>We will co-produce decisions with disabled people. We will hold meetings and working groups. </a:t>
            </a:r>
          </a:p>
          <a:p>
            <a:endParaRPr lang="en-GB" sz="1600" kern="50" dirty="0">
              <a:latin typeface="Arial"/>
              <a:ea typeface="ＭＳ 明朝"/>
              <a:cs typeface="Arial"/>
            </a:endParaRPr>
          </a:p>
          <a:p>
            <a:r>
              <a:rPr lang="en-GB" sz="1600" b="1" kern="50" dirty="0">
                <a:latin typeface="Arial"/>
                <a:ea typeface="ＭＳ 明朝"/>
                <a:cs typeface="Arial"/>
              </a:rPr>
              <a:t>We will make sure that disabled people can speak to us and tell us about the things that they want to be done differently.</a:t>
            </a:r>
          </a:p>
          <a:p>
            <a:endParaRPr lang="en-GB" sz="1600" kern="50" dirty="0">
              <a:latin typeface="Arial"/>
              <a:ea typeface="ＭＳ 明朝"/>
              <a:cs typeface="Times New Roman"/>
            </a:endParaRPr>
          </a:p>
        </p:txBody>
      </p:sp>
      <p:pic>
        <p:nvPicPr>
          <p:cNvPr id="4" name="Picture 3" descr="A group of people looking at a piece of paper&#10;&#10;AI-generated content may be incorrect.">
            <a:extLst>
              <a:ext uri="{FF2B5EF4-FFF2-40B4-BE49-F238E27FC236}">
                <a16:creationId xmlns:a16="http://schemas.microsoft.com/office/drawing/2014/main" id="{49379AE1-0ED4-DD3F-1C15-3359A7142244}"/>
              </a:ext>
            </a:extLst>
          </p:cNvPr>
          <p:cNvPicPr>
            <a:picLocks noChangeAspect="1"/>
          </p:cNvPicPr>
          <p:nvPr/>
        </p:nvPicPr>
        <p:blipFill>
          <a:blip r:embed="rId3"/>
          <a:stretch>
            <a:fillRect/>
          </a:stretch>
        </p:blipFill>
        <p:spPr>
          <a:xfrm>
            <a:off x="705638" y="6198228"/>
            <a:ext cx="1820451" cy="1800225"/>
          </a:xfrm>
          <a:prstGeom prst="rect">
            <a:avLst/>
          </a:prstGeom>
        </p:spPr>
      </p:pic>
      <p:pic>
        <p:nvPicPr>
          <p:cNvPr id="5" name="Picture 4" descr="A person pointing at a checklist&#10;&#10;AI-generated content may be incorrect.">
            <a:extLst>
              <a:ext uri="{FF2B5EF4-FFF2-40B4-BE49-F238E27FC236}">
                <a16:creationId xmlns:a16="http://schemas.microsoft.com/office/drawing/2014/main" id="{72EA7770-BAF9-061A-EF6F-ECED4A92920F}"/>
              </a:ext>
            </a:extLst>
          </p:cNvPr>
          <p:cNvPicPr>
            <a:picLocks noChangeAspect="1"/>
          </p:cNvPicPr>
          <p:nvPr/>
        </p:nvPicPr>
        <p:blipFill>
          <a:blip r:embed="rId4"/>
          <a:stretch>
            <a:fillRect/>
          </a:stretch>
        </p:blipFill>
        <p:spPr>
          <a:xfrm>
            <a:off x="662748" y="1576831"/>
            <a:ext cx="1906231" cy="1914525"/>
          </a:xfrm>
          <a:prstGeom prst="rect">
            <a:avLst/>
          </a:prstGeom>
        </p:spPr>
      </p:pic>
      <p:pic>
        <p:nvPicPr>
          <p:cNvPr id="6" name="Picture 5" descr="A person and person sitting and talking&#10;&#10;AI-generated content may be incorrect.">
            <a:extLst>
              <a:ext uri="{FF2B5EF4-FFF2-40B4-BE49-F238E27FC236}">
                <a16:creationId xmlns:a16="http://schemas.microsoft.com/office/drawing/2014/main" id="{7A68D9CB-283C-CFCD-F4C0-4004A2EDB378}"/>
              </a:ext>
            </a:extLst>
          </p:cNvPr>
          <p:cNvPicPr>
            <a:picLocks noChangeAspect="1"/>
          </p:cNvPicPr>
          <p:nvPr/>
        </p:nvPicPr>
        <p:blipFill>
          <a:blip r:embed="rId5"/>
          <a:stretch>
            <a:fillRect/>
          </a:stretch>
        </p:blipFill>
        <p:spPr>
          <a:xfrm>
            <a:off x="709961" y="3918098"/>
            <a:ext cx="1811806" cy="1767441"/>
          </a:xfrm>
          <a:prstGeom prst="rect">
            <a:avLst/>
          </a:prstGeom>
        </p:spPr>
      </p:pic>
      <p:pic>
        <p:nvPicPr>
          <p:cNvPr id="8" name="Picture 7" descr="A person and person holding hands&#10;&#10;AI-generated content may be incorrect.">
            <a:extLst>
              <a:ext uri="{FF2B5EF4-FFF2-40B4-BE49-F238E27FC236}">
                <a16:creationId xmlns:a16="http://schemas.microsoft.com/office/drawing/2014/main" id="{1D0BCADF-3011-13BA-53D4-77178D171B4A}"/>
              </a:ext>
            </a:extLst>
          </p:cNvPr>
          <p:cNvPicPr>
            <a:picLocks noChangeAspect="1"/>
          </p:cNvPicPr>
          <p:nvPr/>
        </p:nvPicPr>
        <p:blipFill>
          <a:blip r:embed="rId6"/>
          <a:stretch>
            <a:fillRect/>
          </a:stretch>
        </p:blipFill>
        <p:spPr>
          <a:xfrm>
            <a:off x="700762" y="7566063"/>
            <a:ext cx="1859019" cy="1886614"/>
          </a:xfrm>
          <a:prstGeom prst="rect">
            <a:avLst/>
          </a:prstGeom>
        </p:spPr>
      </p:pic>
      <p:sp>
        <p:nvSpPr>
          <p:cNvPr id="9" name="Slide Number Placeholder 8">
            <a:extLst>
              <a:ext uri="{FF2B5EF4-FFF2-40B4-BE49-F238E27FC236}">
                <a16:creationId xmlns:a16="http://schemas.microsoft.com/office/drawing/2014/main" id="{A88DBA11-30F2-D892-5E8B-3FF682E0A3D1}"/>
              </a:ext>
            </a:extLst>
          </p:cNvPr>
          <p:cNvSpPr>
            <a:spLocks noGrp="1"/>
          </p:cNvSpPr>
          <p:nvPr>
            <p:ph type="sldNum" sz="quarter" idx="12"/>
          </p:nvPr>
        </p:nvSpPr>
        <p:spPr/>
        <p:txBody>
          <a:bodyPr/>
          <a:lstStyle/>
          <a:p>
            <a:fld id="{330EA680-D336-4FF7-8B7A-9848BB0A1C32}" type="slidenum">
              <a:rPr lang="en-GB" smtClean="0"/>
              <a:t>10</a:t>
            </a:fld>
            <a:endParaRPr lang="en-GB"/>
          </a:p>
        </p:txBody>
      </p:sp>
    </p:spTree>
    <p:extLst>
      <p:ext uri="{BB962C8B-B14F-4D97-AF65-F5344CB8AC3E}">
        <p14:creationId xmlns:p14="http://schemas.microsoft.com/office/powerpoint/2010/main" val="335812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733B-AD95-458A-B506-3AF518A32B9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AC387EB-516A-04AA-D8A5-E2A8931AD2CA}"/>
              </a:ext>
            </a:extLst>
          </p:cNvPr>
          <p:cNvSpPr/>
          <p:nvPr/>
        </p:nvSpPr>
        <p:spPr>
          <a:xfrm>
            <a:off x="599955" y="807687"/>
            <a:ext cx="5514015" cy="8402518"/>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7920374B-AF68-1D5A-F3DD-7688FB8B7B8E}"/>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 Disabled Member's Group</a:t>
            </a:r>
            <a:endParaRPr lang="en-US" dirty="0"/>
          </a:p>
        </p:txBody>
      </p:sp>
      <p:sp>
        <p:nvSpPr>
          <p:cNvPr id="7" name="Text Box 451">
            <a:extLst>
              <a:ext uri="{FF2B5EF4-FFF2-40B4-BE49-F238E27FC236}">
                <a16:creationId xmlns:a16="http://schemas.microsoft.com/office/drawing/2014/main" id="{AACBACEF-8344-B4B3-4DF2-7BBB881F0791}"/>
              </a:ext>
            </a:extLst>
          </p:cNvPr>
          <p:cNvSpPr txBox="1"/>
          <p:nvPr/>
        </p:nvSpPr>
        <p:spPr>
          <a:xfrm>
            <a:off x="2552987" y="1003676"/>
            <a:ext cx="3530328" cy="371432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Arial"/>
              </a:rPr>
              <a:t>We promise to help set up and pay for a Disabled Member's Group. We will do this to </a:t>
            </a:r>
            <a:r>
              <a:rPr lang="en-GB" sz="1600" b="1" kern="50" dirty="0">
                <a:solidFill>
                  <a:schemeClr val="accent1"/>
                </a:solidFill>
                <a:latin typeface="Arial"/>
                <a:ea typeface="+mn-lt"/>
                <a:cs typeface="Arial"/>
              </a:rPr>
              <a:t>empower </a:t>
            </a:r>
            <a:r>
              <a:rPr lang="en-GB" sz="1600" kern="50" dirty="0">
                <a:latin typeface="Arial"/>
                <a:ea typeface="+mn-lt"/>
                <a:cs typeface="Arial"/>
              </a:rPr>
              <a:t>people.</a:t>
            </a:r>
            <a:endParaRPr lang="en-US" sz="1600" dirty="0"/>
          </a:p>
          <a:p>
            <a:endParaRPr lang="en-GB" sz="1600" kern="50" dirty="0">
              <a:latin typeface="Arial"/>
              <a:ea typeface="+mn-lt"/>
              <a:cs typeface="Arial"/>
            </a:endParaRPr>
          </a:p>
          <a:p>
            <a:endParaRPr lang="en-GB" sz="1600" kern="50" dirty="0">
              <a:latin typeface="Arial"/>
              <a:ea typeface="+mn-lt"/>
              <a:cs typeface="Arial"/>
            </a:endParaRPr>
          </a:p>
          <a:p>
            <a:endParaRPr lang="en-GB" sz="1600" kern="50" dirty="0">
              <a:latin typeface="Arial"/>
              <a:ea typeface="+mn-lt"/>
              <a:cs typeface="Arial"/>
            </a:endParaRPr>
          </a:p>
          <a:p>
            <a:endParaRPr lang="en-GB" sz="1600" kern="50" dirty="0">
              <a:latin typeface="Arial"/>
              <a:ea typeface="+mn-lt"/>
              <a:cs typeface="+mn-lt"/>
            </a:endParaRPr>
          </a:p>
          <a:p>
            <a:r>
              <a:rPr lang="en-GB" sz="1600" kern="50" dirty="0">
                <a:latin typeface="Arial"/>
                <a:ea typeface="+mn-lt"/>
                <a:cs typeface="+mn-lt"/>
              </a:rPr>
              <a:t>We will ask people to join the Disabled Member's Group and to join our party. We will tell people about the Group and share Good News Stories. </a:t>
            </a:r>
            <a:endParaRPr lang="en-GB"/>
          </a:p>
          <a:p>
            <a:endParaRPr lang="en-GB" sz="1600" kern="50" dirty="0">
              <a:latin typeface="Arial"/>
            </a:endParaRPr>
          </a:p>
          <a:p>
            <a:endParaRPr lang="en-GB" sz="1600" kern="50" dirty="0">
              <a:latin typeface="Arial"/>
            </a:endParaRPr>
          </a:p>
          <a:p>
            <a:endParaRPr lang="en-GB" sz="1600" kern="50" dirty="0">
              <a:latin typeface="Arial"/>
              <a:cs typeface="Arial"/>
            </a:endParaRPr>
          </a:p>
          <a:p>
            <a:endParaRPr lang="en-GB" sz="1600" kern="50" dirty="0">
              <a:latin typeface="Arial"/>
            </a:endParaRPr>
          </a:p>
          <a:p>
            <a:r>
              <a:rPr lang="en-GB" sz="1600" kern="50" dirty="0">
                <a:latin typeface="Arial"/>
              </a:rPr>
              <a:t>We will ask the Group to help us make things better for disabled people. We will involve the Group from the beginning and co-produce our work. </a:t>
            </a:r>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endParaRPr>
          </a:p>
          <a:p>
            <a:endParaRPr lang="en-GB" sz="1600" kern="50" dirty="0">
              <a:latin typeface="Arial"/>
            </a:endParaRPr>
          </a:p>
          <a:p>
            <a:r>
              <a:rPr lang="en-GB" sz="1600" kern="50" dirty="0">
                <a:latin typeface="Arial"/>
              </a:rPr>
              <a:t>We will help people to meet up at party conferences and events. We will meet up with other Groups and parties too so that we can change things.</a:t>
            </a:r>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help to pay for reasonable adjustments.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p:txBody>
      </p:sp>
      <p:pic>
        <p:nvPicPr>
          <p:cNvPr id="4" name="Picture 3" descr="A group of people posing for a photo&#10;&#10;AI-generated content may be incorrect.">
            <a:extLst>
              <a:ext uri="{FF2B5EF4-FFF2-40B4-BE49-F238E27FC236}">
                <a16:creationId xmlns:a16="http://schemas.microsoft.com/office/drawing/2014/main" id="{F5A80BDD-74B8-7D76-0243-E51D7BBFBD08}"/>
              </a:ext>
            </a:extLst>
          </p:cNvPr>
          <p:cNvPicPr>
            <a:picLocks noChangeAspect="1"/>
          </p:cNvPicPr>
          <p:nvPr/>
        </p:nvPicPr>
        <p:blipFill>
          <a:blip r:embed="rId3"/>
          <a:stretch>
            <a:fillRect/>
          </a:stretch>
        </p:blipFill>
        <p:spPr>
          <a:xfrm>
            <a:off x="913361" y="2481233"/>
            <a:ext cx="1287372" cy="1214549"/>
          </a:xfrm>
          <a:prstGeom prst="rect">
            <a:avLst/>
          </a:prstGeom>
        </p:spPr>
      </p:pic>
      <p:pic>
        <p:nvPicPr>
          <p:cNvPr id="5" name="Picture 4" descr="A group of people looking at a piece of paper&#10;&#10;AI-generated content may be incorrect.">
            <a:extLst>
              <a:ext uri="{FF2B5EF4-FFF2-40B4-BE49-F238E27FC236}">
                <a16:creationId xmlns:a16="http://schemas.microsoft.com/office/drawing/2014/main" id="{8D52525F-F1C2-A8E9-E7E3-3A7C78992E7F}"/>
              </a:ext>
            </a:extLst>
          </p:cNvPr>
          <p:cNvPicPr>
            <a:picLocks noChangeAspect="1"/>
          </p:cNvPicPr>
          <p:nvPr/>
        </p:nvPicPr>
        <p:blipFill>
          <a:blip r:embed="rId4"/>
          <a:stretch>
            <a:fillRect/>
          </a:stretch>
        </p:blipFill>
        <p:spPr>
          <a:xfrm>
            <a:off x="908484" y="4328717"/>
            <a:ext cx="1282717" cy="1349006"/>
          </a:xfrm>
          <a:prstGeom prst="rect">
            <a:avLst/>
          </a:prstGeom>
        </p:spPr>
      </p:pic>
      <p:pic>
        <p:nvPicPr>
          <p:cNvPr id="8" name="Picture 13" descr="A group of people posing for a photo&#10;&#10;Description automatically generated">
            <a:extLst>
              <a:ext uri="{FF2B5EF4-FFF2-40B4-BE49-F238E27FC236}">
                <a16:creationId xmlns:a16="http://schemas.microsoft.com/office/drawing/2014/main" id="{DD4AB36F-F907-1F9A-F095-2247A349D9F3}"/>
              </a:ext>
            </a:extLst>
          </p:cNvPr>
          <p:cNvPicPr>
            <a:picLocks noChangeAspect="1"/>
          </p:cNvPicPr>
          <p:nvPr/>
        </p:nvPicPr>
        <p:blipFill>
          <a:blip r:embed="rId5"/>
          <a:stretch>
            <a:fillRect/>
          </a:stretch>
        </p:blipFill>
        <p:spPr>
          <a:xfrm>
            <a:off x="850211" y="6265517"/>
            <a:ext cx="1385657" cy="1386663"/>
          </a:xfrm>
          <a:prstGeom prst="rect">
            <a:avLst/>
          </a:prstGeom>
        </p:spPr>
      </p:pic>
      <p:pic>
        <p:nvPicPr>
          <p:cNvPr id="9" name="Picture 8" descr="A Complete Guide to British Currency">
            <a:extLst>
              <a:ext uri="{FF2B5EF4-FFF2-40B4-BE49-F238E27FC236}">
                <a16:creationId xmlns:a16="http://schemas.microsoft.com/office/drawing/2014/main" id="{99DAACA1-391D-5259-A660-47915DA954CC}"/>
              </a:ext>
            </a:extLst>
          </p:cNvPr>
          <p:cNvPicPr>
            <a:picLocks noChangeAspect="1"/>
          </p:cNvPicPr>
          <p:nvPr/>
        </p:nvPicPr>
        <p:blipFill>
          <a:blip r:embed="rId6"/>
          <a:srcRect l="-373" r="1031" b="35802"/>
          <a:stretch>
            <a:fillRect/>
          </a:stretch>
        </p:blipFill>
        <p:spPr>
          <a:xfrm>
            <a:off x="858699" y="8262384"/>
            <a:ext cx="1378428" cy="742312"/>
          </a:xfrm>
          <a:prstGeom prst="rect">
            <a:avLst/>
          </a:prstGeom>
        </p:spPr>
      </p:pic>
      <p:sp>
        <p:nvSpPr>
          <p:cNvPr id="6" name="Slide Number Placeholder 5">
            <a:extLst>
              <a:ext uri="{FF2B5EF4-FFF2-40B4-BE49-F238E27FC236}">
                <a16:creationId xmlns:a16="http://schemas.microsoft.com/office/drawing/2014/main" id="{225780AB-7EE7-17F5-BA46-6893162D7AC1}"/>
              </a:ext>
            </a:extLst>
          </p:cNvPr>
          <p:cNvSpPr>
            <a:spLocks noGrp="1"/>
          </p:cNvSpPr>
          <p:nvPr>
            <p:ph type="sldNum" sz="quarter" idx="12"/>
          </p:nvPr>
        </p:nvSpPr>
        <p:spPr/>
        <p:txBody>
          <a:bodyPr/>
          <a:lstStyle/>
          <a:p>
            <a:fld id="{330EA680-D336-4FF7-8B7A-9848BB0A1C32}" type="slidenum">
              <a:rPr lang="en-GB" smtClean="0"/>
              <a:t>11</a:t>
            </a:fld>
            <a:endParaRPr lang="en-GB"/>
          </a:p>
        </p:txBody>
      </p:sp>
      <p:pic>
        <p:nvPicPr>
          <p:cNvPr id="10" name="Picture 9" descr="A Complete Guide to British Currency">
            <a:extLst>
              <a:ext uri="{FF2B5EF4-FFF2-40B4-BE49-F238E27FC236}">
                <a16:creationId xmlns:a16="http://schemas.microsoft.com/office/drawing/2014/main" id="{7D7DE5E7-8202-1ED8-2840-F171C8507006}"/>
              </a:ext>
            </a:extLst>
          </p:cNvPr>
          <p:cNvPicPr>
            <a:picLocks noChangeAspect="1"/>
          </p:cNvPicPr>
          <p:nvPr/>
        </p:nvPicPr>
        <p:blipFill>
          <a:blip r:embed="rId6"/>
          <a:srcRect l="-373" r="1031" b="35802"/>
          <a:stretch>
            <a:fillRect/>
          </a:stretch>
        </p:blipFill>
        <p:spPr>
          <a:xfrm>
            <a:off x="905719" y="995864"/>
            <a:ext cx="1378428" cy="742312"/>
          </a:xfrm>
          <a:prstGeom prst="rect">
            <a:avLst/>
          </a:prstGeom>
        </p:spPr>
      </p:pic>
    </p:spTree>
    <p:extLst>
      <p:ext uri="{BB962C8B-B14F-4D97-AF65-F5344CB8AC3E}">
        <p14:creationId xmlns:p14="http://schemas.microsoft.com/office/powerpoint/2010/main" val="1666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64C7D-351C-4735-C8BF-35EFA57E5A81}"/>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6056F0A-D979-1118-3BD8-4D2E83941402}"/>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9E0CE57D-BB4B-00A8-093E-F84921CDF7AF}"/>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Disability Equality Training</a:t>
            </a:r>
            <a:endParaRPr lang="en-US" dirty="0"/>
          </a:p>
        </p:txBody>
      </p:sp>
      <p:sp>
        <p:nvSpPr>
          <p:cNvPr id="7" name="Text Box 451">
            <a:extLst>
              <a:ext uri="{FF2B5EF4-FFF2-40B4-BE49-F238E27FC236}">
                <a16:creationId xmlns:a16="http://schemas.microsoft.com/office/drawing/2014/main" id="{B859F728-6DCC-5830-1262-CB55B1FB4F35}"/>
              </a:ext>
            </a:extLst>
          </p:cNvPr>
          <p:cNvSpPr txBox="1"/>
          <p:nvPr/>
        </p:nvSpPr>
        <p:spPr>
          <a:xfrm>
            <a:off x="2555362" y="985396"/>
            <a:ext cx="3562150" cy="6569059"/>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promise to make sure that the people in our party have disability equality training. We will make sure that people in our party have the right training for their jobs. </a:t>
            </a:r>
            <a:endParaRPr lang="en-US"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the training is co-produced. We think it is important that disabled people help to plan and do the training. </a:t>
            </a:r>
            <a:endParaRPr lang="en-US"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use the social model of disability. Our training will help people to see and stop </a:t>
            </a:r>
            <a:r>
              <a:rPr lang="en-GB" sz="1600" b="1" kern="50" dirty="0">
                <a:solidFill>
                  <a:schemeClr val="accent1"/>
                </a:solidFill>
                <a:latin typeface="Arial"/>
                <a:cs typeface="Arial"/>
              </a:rPr>
              <a:t>discrimination</a:t>
            </a:r>
            <a:r>
              <a:rPr lang="en-GB" sz="1600" b="1" kern="50" dirty="0">
                <a:latin typeface="Arial"/>
                <a:cs typeface="Arial"/>
              </a:rPr>
              <a:t>.</a:t>
            </a:r>
            <a:endParaRPr lang="en-GB" dirty="0"/>
          </a:p>
          <a:p>
            <a:endParaRPr lang="en-GB" sz="1600" kern="50" dirty="0">
              <a:latin typeface="Arial"/>
            </a:endParaRPr>
          </a:p>
          <a:p>
            <a:endParaRPr lang="en-GB" sz="1600" kern="50" dirty="0">
              <a:latin typeface="Arial"/>
              <a:ea typeface="ＭＳ 明朝"/>
              <a:cs typeface="Arial"/>
            </a:endParaRPr>
          </a:p>
          <a:p>
            <a:endParaRPr lang="en-GB" dirty="0">
              <a:latin typeface="Aptos" panose="020B0004020202020204"/>
              <a:ea typeface="ＭＳ 明朝"/>
              <a:cs typeface="Times New Roman"/>
            </a:endParaRPr>
          </a:p>
          <a:p>
            <a:r>
              <a:rPr lang="en-GB" sz="1600" dirty="0">
                <a:latin typeface="Arial"/>
                <a:ea typeface="ＭＳ 明朝"/>
                <a:cs typeface="Times New Roman"/>
              </a:rPr>
              <a:t>We will do training to teach us how to get more disabled people and more young disabled people to take part in politics.</a:t>
            </a:r>
          </a:p>
          <a:p>
            <a:endParaRPr lang="en-GB" sz="1600" dirty="0">
              <a:latin typeface="Arial"/>
              <a:ea typeface="ＭＳ 明朝"/>
              <a:cs typeface="Times New Roman"/>
            </a:endParaRPr>
          </a:p>
          <a:p>
            <a:endParaRPr lang="en-GB" sz="1600" dirty="0">
              <a:latin typeface="Arial"/>
              <a:ea typeface="ＭＳ 明朝"/>
              <a:cs typeface="Times New Roman"/>
            </a:endParaRPr>
          </a:p>
          <a:p>
            <a:endParaRPr lang="en-GB" sz="1600" dirty="0">
              <a:latin typeface="Arial"/>
              <a:ea typeface="ＭＳ 明朝"/>
              <a:cs typeface="Times New Roman"/>
            </a:endParaRPr>
          </a:p>
          <a:p>
            <a:r>
              <a:rPr lang="en-GB" sz="1600" dirty="0">
                <a:latin typeface="Arial"/>
                <a:ea typeface="ＭＳ 明朝"/>
                <a:cs typeface="Times New Roman"/>
              </a:rPr>
              <a:t>We will do training that will teach us how to use technology to help disabled people to take part in politics.</a:t>
            </a:r>
          </a:p>
          <a:p>
            <a:endParaRPr lang="en-GB" sz="1600" dirty="0">
              <a:latin typeface="Arial"/>
              <a:ea typeface="ＭＳ 明朝"/>
              <a:cs typeface="Times New Roman"/>
            </a:endParaRPr>
          </a:p>
          <a:p>
            <a:endParaRPr lang="en-GB" sz="1600" dirty="0">
              <a:latin typeface="Arial"/>
              <a:ea typeface="ＭＳ 明朝"/>
              <a:cs typeface="Times New Roman"/>
            </a:endParaRPr>
          </a:p>
          <a:p>
            <a:endParaRPr lang="en-GB" sz="1600" kern="50" dirty="0">
              <a:latin typeface="Arial"/>
              <a:ea typeface="ＭＳ 明朝"/>
              <a:cs typeface="Times New Roman"/>
            </a:endParaRPr>
          </a:p>
        </p:txBody>
      </p:sp>
      <p:pic>
        <p:nvPicPr>
          <p:cNvPr id="5" name="Picture 4" descr="A person standing in front of a chalkboard&#10;&#10;AI-generated content may be incorrect.">
            <a:extLst>
              <a:ext uri="{FF2B5EF4-FFF2-40B4-BE49-F238E27FC236}">
                <a16:creationId xmlns:a16="http://schemas.microsoft.com/office/drawing/2014/main" id="{A4775236-464E-7561-136D-CA6188315EAB}"/>
              </a:ext>
            </a:extLst>
          </p:cNvPr>
          <p:cNvPicPr>
            <a:picLocks noChangeAspect="1"/>
          </p:cNvPicPr>
          <p:nvPr/>
        </p:nvPicPr>
        <p:blipFill>
          <a:blip r:embed="rId3"/>
          <a:srcRect l="3710" r="5294" b="-971"/>
          <a:stretch>
            <a:fillRect/>
          </a:stretch>
        </p:blipFill>
        <p:spPr>
          <a:xfrm>
            <a:off x="882918" y="982992"/>
            <a:ext cx="1410621" cy="1245920"/>
          </a:xfrm>
          <a:prstGeom prst="rect">
            <a:avLst/>
          </a:prstGeom>
        </p:spPr>
      </p:pic>
      <p:pic>
        <p:nvPicPr>
          <p:cNvPr id="6" name="Picture 5" descr="New York’s Most Accessible Colleges for Students with Disabilities">
            <a:extLst>
              <a:ext uri="{FF2B5EF4-FFF2-40B4-BE49-F238E27FC236}">
                <a16:creationId xmlns:a16="http://schemas.microsoft.com/office/drawing/2014/main" id="{9CE02E67-2B3B-EE0B-0031-79EDDA4F9536}"/>
              </a:ext>
            </a:extLst>
          </p:cNvPr>
          <p:cNvPicPr>
            <a:picLocks noChangeAspect="1"/>
          </p:cNvPicPr>
          <p:nvPr/>
        </p:nvPicPr>
        <p:blipFill>
          <a:blip r:embed="rId4"/>
          <a:stretch>
            <a:fillRect/>
          </a:stretch>
        </p:blipFill>
        <p:spPr>
          <a:xfrm>
            <a:off x="940694" y="6045508"/>
            <a:ext cx="1419187" cy="954348"/>
          </a:xfrm>
          <a:prstGeom prst="rect">
            <a:avLst/>
          </a:prstGeom>
        </p:spPr>
      </p:pic>
      <p:pic>
        <p:nvPicPr>
          <p:cNvPr id="8" name="Picture 7" descr="Yorkshire Smokefree">
            <a:extLst>
              <a:ext uri="{FF2B5EF4-FFF2-40B4-BE49-F238E27FC236}">
                <a16:creationId xmlns:a16="http://schemas.microsoft.com/office/drawing/2014/main" id="{80D9E874-80DE-106B-55D6-C6548B374A61}"/>
              </a:ext>
            </a:extLst>
          </p:cNvPr>
          <p:cNvPicPr>
            <a:picLocks noChangeAspect="1"/>
          </p:cNvPicPr>
          <p:nvPr/>
        </p:nvPicPr>
        <p:blipFill>
          <a:blip r:embed="rId5"/>
          <a:stretch>
            <a:fillRect/>
          </a:stretch>
        </p:blipFill>
        <p:spPr>
          <a:xfrm>
            <a:off x="930739" y="7554716"/>
            <a:ext cx="1423185" cy="1015688"/>
          </a:xfrm>
          <a:prstGeom prst="rect">
            <a:avLst/>
          </a:prstGeom>
        </p:spPr>
      </p:pic>
      <p:sp>
        <p:nvSpPr>
          <p:cNvPr id="9" name="Slide Number Placeholder 8">
            <a:extLst>
              <a:ext uri="{FF2B5EF4-FFF2-40B4-BE49-F238E27FC236}">
                <a16:creationId xmlns:a16="http://schemas.microsoft.com/office/drawing/2014/main" id="{863B137D-7BDC-BB0E-F3CD-6319EFEBB832}"/>
              </a:ext>
            </a:extLst>
          </p:cNvPr>
          <p:cNvSpPr>
            <a:spLocks noGrp="1"/>
          </p:cNvSpPr>
          <p:nvPr>
            <p:ph type="sldNum" sz="quarter" idx="12"/>
          </p:nvPr>
        </p:nvSpPr>
        <p:spPr/>
        <p:txBody>
          <a:bodyPr/>
          <a:lstStyle/>
          <a:p>
            <a:fld id="{330EA680-D336-4FF7-8B7A-9848BB0A1C32}" type="slidenum">
              <a:rPr lang="en-GB" smtClean="0"/>
              <a:t>12</a:t>
            </a:fld>
            <a:endParaRPr lang="en-GB"/>
          </a:p>
        </p:txBody>
      </p:sp>
      <p:pic>
        <p:nvPicPr>
          <p:cNvPr id="10" name="Picture 9" descr="A group of people looking at a piece of paper&#10;&#10;AI-generated content may be incorrect.">
            <a:extLst>
              <a:ext uri="{FF2B5EF4-FFF2-40B4-BE49-F238E27FC236}">
                <a16:creationId xmlns:a16="http://schemas.microsoft.com/office/drawing/2014/main" id="{C0F6A367-EB47-4D47-F99F-B994D2736569}"/>
              </a:ext>
            </a:extLst>
          </p:cNvPr>
          <p:cNvPicPr>
            <a:picLocks noChangeAspect="1"/>
          </p:cNvPicPr>
          <p:nvPr/>
        </p:nvPicPr>
        <p:blipFill>
          <a:blip r:embed="rId6"/>
          <a:stretch>
            <a:fillRect/>
          </a:stretch>
        </p:blipFill>
        <p:spPr>
          <a:xfrm>
            <a:off x="924396" y="2722770"/>
            <a:ext cx="1362276" cy="1539811"/>
          </a:xfrm>
          <a:prstGeom prst="rect">
            <a:avLst/>
          </a:prstGeom>
        </p:spPr>
      </p:pic>
      <p:pic>
        <p:nvPicPr>
          <p:cNvPr id="12" name="Picture 11" descr="A person holding up his hand&#10;&#10;AI-generated content may be incorrect.">
            <a:extLst>
              <a:ext uri="{FF2B5EF4-FFF2-40B4-BE49-F238E27FC236}">
                <a16:creationId xmlns:a16="http://schemas.microsoft.com/office/drawing/2014/main" id="{55E53FF4-9F0E-1AC7-DCC2-EFC6A4967D8B}"/>
              </a:ext>
            </a:extLst>
          </p:cNvPr>
          <p:cNvPicPr>
            <a:picLocks noChangeAspect="1"/>
          </p:cNvPicPr>
          <p:nvPr/>
        </p:nvPicPr>
        <p:blipFill>
          <a:blip r:embed="rId7"/>
          <a:stretch>
            <a:fillRect/>
          </a:stretch>
        </p:blipFill>
        <p:spPr>
          <a:xfrm>
            <a:off x="938631" y="4267131"/>
            <a:ext cx="1349317" cy="1310308"/>
          </a:xfrm>
          <a:prstGeom prst="rect">
            <a:avLst/>
          </a:prstGeom>
        </p:spPr>
      </p:pic>
    </p:spTree>
    <p:extLst>
      <p:ext uri="{BB962C8B-B14F-4D97-AF65-F5344CB8AC3E}">
        <p14:creationId xmlns:p14="http://schemas.microsoft.com/office/powerpoint/2010/main" val="123843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54DD-04DC-7616-6537-012BC54F9D9F}"/>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BD51044A-9782-06B8-1696-9B3522DE5816}"/>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93B8F816-F237-C986-9059-8BA4CA8BD1DB}"/>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Talking about Disability</a:t>
            </a:r>
            <a:endParaRPr lang="en-US" dirty="0"/>
          </a:p>
        </p:txBody>
      </p:sp>
      <p:sp>
        <p:nvSpPr>
          <p:cNvPr id="7" name="Text Box 451">
            <a:extLst>
              <a:ext uri="{FF2B5EF4-FFF2-40B4-BE49-F238E27FC236}">
                <a16:creationId xmlns:a16="http://schemas.microsoft.com/office/drawing/2014/main" id="{10901BE6-4E30-4BE5-DAE9-CF51C744C7A3}"/>
              </a:ext>
            </a:extLst>
          </p:cNvPr>
          <p:cNvSpPr txBox="1"/>
          <p:nvPr/>
        </p:nvSpPr>
        <p:spPr>
          <a:xfrm>
            <a:off x="2697063" y="1033097"/>
            <a:ext cx="3418946" cy="652135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will not talk about disability as medical conditions. We promise to use the social model of disability when we talk about disability.</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our work is accessible. We will use Easy Read, videos and lots of other tools to help us with this. We will use the Disability Wales toolkit.</a:t>
            </a:r>
            <a:endParaRPr lang="en-GB" dirty="0"/>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our meetings and events are accessible. We will make it easy for people to get to them.</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everyone in our party knows why reasonable adjustments are important and how they can help with this. We will make online training.</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we use </a:t>
            </a:r>
            <a:r>
              <a:rPr lang="en-GB" sz="1600" b="1" kern="50" dirty="0">
                <a:solidFill>
                  <a:schemeClr val="accent1"/>
                </a:solidFill>
                <a:latin typeface="Arial"/>
                <a:cs typeface="Arial"/>
              </a:rPr>
              <a:t>respectful </a:t>
            </a:r>
            <a:r>
              <a:rPr lang="en-GB" sz="1600" kern="50" dirty="0">
                <a:latin typeface="Arial"/>
                <a:cs typeface="Arial"/>
              </a:rPr>
              <a:t>words to talk to people. </a:t>
            </a:r>
            <a:endParaRPr lang="en-GB" dirty="0"/>
          </a:p>
          <a:p>
            <a:r>
              <a:rPr lang="en-GB" sz="1600" kern="50" dirty="0">
                <a:latin typeface="Arial"/>
                <a:cs typeface="Arial"/>
              </a:rPr>
              <a:t>Our </a:t>
            </a:r>
            <a:r>
              <a:rPr lang="en-GB" sz="1600" b="1" kern="50" dirty="0">
                <a:solidFill>
                  <a:schemeClr val="accent1"/>
                </a:solidFill>
                <a:latin typeface="Arial"/>
                <a:cs typeface="Arial"/>
              </a:rPr>
              <a:t>leader </a:t>
            </a:r>
            <a:r>
              <a:rPr lang="en-GB" sz="1600" kern="50" dirty="0">
                <a:latin typeface="Arial"/>
                <a:cs typeface="Arial"/>
              </a:rPr>
              <a:t>will make sure we keep these promises.</a:t>
            </a:r>
          </a:p>
        </p:txBody>
      </p:sp>
      <p:pic>
        <p:nvPicPr>
          <p:cNvPr id="5" name="Picture 4" descr="A person holding a cd and a book&#10;&#10;AI-generated content may be incorrect.">
            <a:extLst>
              <a:ext uri="{FF2B5EF4-FFF2-40B4-BE49-F238E27FC236}">
                <a16:creationId xmlns:a16="http://schemas.microsoft.com/office/drawing/2014/main" id="{3C478641-2F5F-9C57-EAA8-C23C0E12A8DD}"/>
              </a:ext>
            </a:extLst>
          </p:cNvPr>
          <p:cNvPicPr>
            <a:picLocks noChangeAspect="1"/>
          </p:cNvPicPr>
          <p:nvPr/>
        </p:nvPicPr>
        <p:blipFill>
          <a:blip r:embed="rId3"/>
          <a:srcRect l="9074" r="4113" b="-935"/>
          <a:stretch>
            <a:fillRect/>
          </a:stretch>
        </p:blipFill>
        <p:spPr>
          <a:xfrm>
            <a:off x="775922" y="2617563"/>
            <a:ext cx="1534917" cy="1390078"/>
          </a:xfrm>
          <a:prstGeom prst="rect">
            <a:avLst/>
          </a:prstGeom>
        </p:spPr>
      </p:pic>
      <p:pic>
        <p:nvPicPr>
          <p:cNvPr id="6" name="Picture 5" descr="ADA Wheelchair Accessible Symbol White on Blue Sign NHE-1-WHTonBLU">
            <a:extLst>
              <a:ext uri="{FF2B5EF4-FFF2-40B4-BE49-F238E27FC236}">
                <a16:creationId xmlns:a16="http://schemas.microsoft.com/office/drawing/2014/main" id="{4C1EE42B-6F69-DC05-BD63-0AC5E4A90302}"/>
              </a:ext>
            </a:extLst>
          </p:cNvPr>
          <p:cNvPicPr>
            <a:picLocks noChangeAspect="1"/>
          </p:cNvPicPr>
          <p:nvPr/>
        </p:nvPicPr>
        <p:blipFill>
          <a:blip r:embed="rId4"/>
          <a:stretch>
            <a:fillRect/>
          </a:stretch>
        </p:blipFill>
        <p:spPr>
          <a:xfrm>
            <a:off x="830184" y="1028943"/>
            <a:ext cx="1469581" cy="1272287"/>
          </a:xfrm>
          <a:prstGeom prst="rect">
            <a:avLst/>
          </a:prstGeom>
        </p:spPr>
      </p:pic>
      <p:pic>
        <p:nvPicPr>
          <p:cNvPr id="8" name="Picture 7" descr="A picture containing person, standing&#10;&#10;Description automatically generated">
            <a:extLst>
              <a:ext uri="{FF2B5EF4-FFF2-40B4-BE49-F238E27FC236}">
                <a16:creationId xmlns:a16="http://schemas.microsoft.com/office/drawing/2014/main" id="{CD394490-613B-6A86-9556-2CB762AB8699}"/>
              </a:ext>
            </a:extLst>
          </p:cNvPr>
          <p:cNvPicPr>
            <a:picLocks noChangeAspect="1"/>
          </p:cNvPicPr>
          <p:nvPr/>
        </p:nvPicPr>
        <p:blipFill>
          <a:blip r:embed="rId5"/>
          <a:stretch>
            <a:fillRect/>
          </a:stretch>
        </p:blipFill>
        <p:spPr>
          <a:xfrm>
            <a:off x="743120" y="7566720"/>
            <a:ext cx="1627796" cy="1634693"/>
          </a:xfrm>
          <a:prstGeom prst="rect">
            <a:avLst/>
          </a:prstGeom>
        </p:spPr>
      </p:pic>
      <p:sp>
        <p:nvSpPr>
          <p:cNvPr id="9" name="Slide Number Placeholder 8">
            <a:extLst>
              <a:ext uri="{FF2B5EF4-FFF2-40B4-BE49-F238E27FC236}">
                <a16:creationId xmlns:a16="http://schemas.microsoft.com/office/drawing/2014/main" id="{16B22D8B-46DB-AA8C-EC5C-207D72C1C290}"/>
              </a:ext>
            </a:extLst>
          </p:cNvPr>
          <p:cNvSpPr>
            <a:spLocks noGrp="1"/>
          </p:cNvSpPr>
          <p:nvPr>
            <p:ph type="sldNum" sz="quarter" idx="12"/>
          </p:nvPr>
        </p:nvSpPr>
        <p:spPr/>
        <p:txBody>
          <a:bodyPr/>
          <a:lstStyle/>
          <a:p>
            <a:fld id="{330EA680-D336-4FF7-8B7A-9848BB0A1C32}" type="slidenum">
              <a:rPr lang="en-GB" smtClean="0"/>
              <a:t>13</a:t>
            </a:fld>
            <a:endParaRPr lang="en-GB"/>
          </a:p>
        </p:txBody>
      </p:sp>
      <p:pic>
        <p:nvPicPr>
          <p:cNvPr id="10" name="Picture 9" descr="A group of people posing for a photo&#10;&#10;AI-generated content may be incorrect.">
            <a:extLst>
              <a:ext uri="{FF2B5EF4-FFF2-40B4-BE49-F238E27FC236}">
                <a16:creationId xmlns:a16="http://schemas.microsoft.com/office/drawing/2014/main" id="{387D9899-152A-F4A5-D754-EF991562E5F6}"/>
              </a:ext>
            </a:extLst>
          </p:cNvPr>
          <p:cNvPicPr>
            <a:picLocks noChangeAspect="1"/>
          </p:cNvPicPr>
          <p:nvPr/>
        </p:nvPicPr>
        <p:blipFill>
          <a:blip r:embed="rId6"/>
          <a:stretch>
            <a:fillRect/>
          </a:stretch>
        </p:blipFill>
        <p:spPr>
          <a:xfrm>
            <a:off x="876851" y="4383984"/>
            <a:ext cx="1415248" cy="1267960"/>
          </a:xfrm>
          <a:prstGeom prst="rect">
            <a:avLst/>
          </a:prstGeom>
        </p:spPr>
      </p:pic>
      <p:pic>
        <p:nvPicPr>
          <p:cNvPr id="12" name="Picture 11" descr="A person standing in front of a chalkboard&#10;&#10;AI-generated content may be incorrect.">
            <a:extLst>
              <a:ext uri="{FF2B5EF4-FFF2-40B4-BE49-F238E27FC236}">
                <a16:creationId xmlns:a16="http://schemas.microsoft.com/office/drawing/2014/main" id="{B39586ED-9E86-9812-9D81-11B834576440}"/>
              </a:ext>
            </a:extLst>
          </p:cNvPr>
          <p:cNvPicPr>
            <a:picLocks noChangeAspect="1"/>
          </p:cNvPicPr>
          <p:nvPr/>
        </p:nvPicPr>
        <p:blipFill>
          <a:blip r:embed="rId7"/>
          <a:srcRect l="3710" r="5294" b="-971"/>
          <a:stretch>
            <a:fillRect/>
          </a:stretch>
        </p:blipFill>
        <p:spPr>
          <a:xfrm>
            <a:off x="882918" y="6150648"/>
            <a:ext cx="1410621" cy="1245920"/>
          </a:xfrm>
          <a:prstGeom prst="rect">
            <a:avLst/>
          </a:prstGeom>
        </p:spPr>
      </p:pic>
    </p:spTree>
    <p:extLst>
      <p:ext uri="{BB962C8B-B14F-4D97-AF65-F5344CB8AC3E}">
        <p14:creationId xmlns:p14="http://schemas.microsoft.com/office/powerpoint/2010/main" val="99359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1F35C-AE5D-285D-941C-A4E5544158C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23DF244-7EA2-2328-77BC-C08FDC486120}"/>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BBFF974E-B0F7-A512-B6D0-86FCE610DFE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Everyone can be Involved</a:t>
            </a:r>
            <a:endParaRPr lang="en-US" dirty="0"/>
          </a:p>
        </p:txBody>
      </p:sp>
      <p:sp>
        <p:nvSpPr>
          <p:cNvPr id="7" name="Text Box 451">
            <a:extLst>
              <a:ext uri="{FF2B5EF4-FFF2-40B4-BE49-F238E27FC236}">
                <a16:creationId xmlns:a16="http://schemas.microsoft.com/office/drawing/2014/main" id="{C102686A-F70C-FF61-3CCD-D72883DE8FD8}"/>
              </a:ext>
            </a:extLst>
          </p:cNvPr>
          <p:cNvSpPr txBox="1"/>
          <p:nvPr/>
        </p:nvSpPr>
        <p:spPr>
          <a:xfrm>
            <a:off x="2587185" y="981308"/>
            <a:ext cx="3530327" cy="642595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ＭＳ 明朝"/>
                <a:cs typeface="Times New Roman"/>
              </a:rPr>
              <a:t>We promise to make sure that everyone can be involved in politics.</a:t>
            </a:r>
          </a:p>
          <a:p>
            <a:endParaRPr lang="en-GB" sz="1600" kern="50" dirty="0">
              <a:latin typeface="Arial"/>
              <a:ea typeface="ＭＳ 明朝"/>
              <a:cs typeface="Times New Roman"/>
            </a:endParaRPr>
          </a:p>
          <a:p>
            <a:r>
              <a:rPr lang="en-GB" sz="1600" kern="50" dirty="0">
                <a:latin typeface="Arial"/>
                <a:ea typeface="ＭＳ 明朝"/>
                <a:cs typeface="Times New Roman"/>
              </a:rPr>
              <a:t>We know that it can be difficult for people to come to events and meetings. We don't think that this should stop people from taking part. We want to make it easier for people to be involved.</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use technology to help people take part and vote. We will ask for meetings to be </a:t>
            </a:r>
            <a:r>
              <a:rPr lang="en-GB" sz="1600" b="1" kern="50" dirty="0">
                <a:solidFill>
                  <a:schemeClr val="accent1"/>
                </a:solidFill>
                <a:latin typeface="Arial"/>
                <a:ea typeface="ＭＳ 明朝"/>
                <a:cs typeface="Times New Roman"/>
              </a:rPr>
              <a:t>hybrid</a:t>
            </a:r>
            <a:r>
              <a:rPr lang="en-GB" sz="1600" kern="50" dirty="0">
                <a:latin typeface="Arial"/>
                <a:ea typeface="ＭＳ 明朝"/>
                <a:cs typeface="Times New Roman"/>
              </a:rPr>
              <a:t>. This means that people can join in person or by using technology.</a:t>
            </a:r>
            <a:endParaRPr lang="en-GB"/>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help to pay for reasonable adjustments and technology so that people can do this.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make sure that the places we hold meetings and events are accessible. We will make sure they have the right technology for people to use.</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change our rules so that we can do these things. We will ask other parties to do the same thing.</a:t>
            </a:r>
          </a:p>
        </p:txBody>
      </p:sp>
      <p:pic>
        <p:nvPicPr>
          <p:cNvPr id="5" name="Picture 4" descr="Yorkshire Smokefree">
            <a:extLst>
              <a:ext uri="{FF2B5EF4-FFF2-40B4-BE49-F238E27FC236}">
                <a16:creationId xmlns:a16="http://schemas.microsoft.com/office/drawing/2014/main" id="{7E408C36-02E3-22A5-2461-5A38E9D5AA5C}"/>
              </a:ext>
            </a:extLst>
          </p:cNvPr>
          <p:cNvPicPr>
            <a:picLocks noChangeAspect="1"/>
          </p:cNvPicPr>
          <p:nvPr/>
        </p:nvPicPr>
        <p:blipFill>
          <a:blip r:embed="rId3"/>
          <a:stretch>
            <a:fillRect/>
          </a:stretch>
        </p:blipFill>
        <p:spPr>
          <a:xfrm>
            <a:off x="692062" y="3638235"/>
            <a:ext cx="1661861" cy="1111090"/>
          </a:xfrm>
          <a:prstGeom prst="rect">
            <a:avLst/>
          </a:prstGeom>
        </p:spPr>
      </p:pic>
      <p:pic>
        <p:nvPicPr>
          <p:cNvPr id="8" name="Picture 7" descr="A Complete Guide to British Currency">
            <a:extLst>
              <a:ext uri="{FF2B5EF4-FFF2-40B4-BE49-F238E27FC236}">
                <a16:creationId xmlns:a16="http://schemas.microsoft.com/office/drawing/2014/main" id="{148603C9-B537-6DE6-0668-D112EECB4742}"/>
              </a:ext>
            </a:extLst>
          </p:cNvPr>
          <p:cNvPicPr>
            <a:picLocks noChangeAspect="1"/>
          </p:cNvPicPr>
          <p:nvPr/>
        </p:nvPicPr>
        <p:blipFill>
          <a:blip r:embed="rId4"/>
          <a:srcRect l="-373" r="1031" b="35802"/>
          <a:stretch>
            <a:fillRect/>
          </a:stretch>
        </p:blipFill>
        <p:spPr>
          <a:xfrm>
            <a:off x="697190" y="5214336"/>
            <a:ext cx="1658046" cy="889503"/>
          </a:xfrm>
          <a:prstGeom prst="rect">
            <a:avLst/>
          </a:prstGeom>
        </p:spPr>
      </p:pic>
      <p:pic>
        <p:nvPicPr>
          <p:cNvPr id="10" name="Picture 9" descr="ADA Wheelchair Accessible Symbol White on Blue Sign NHE-1-WHTonBLU">
            <a:extLst>
              <a:ext uri="{FF2B5EF4-FFF2-40B4-BE49-F238E27FC236}">
                <a16:creationId xmlns:a16="http://schemas.microsoft.com/office/drawing/2014/main" id="{5B2A5EB5-BFDF-2DFA-0C9D-71ECEC6E75BA}"/>
              </a:ext>
            </a:extLst>
          </p:cNvPr>
          <p:cNvPicPr>
            <a:picLocks noChangeAspect="1"/>
          </p:cNvPicPr>
          <p:nvPr/>
        </p:nvPicPr>
        <p:blipFill>
          <a:blip r:embed="rId5"/>
          <a:stretch>
            <a:fillRect/>
          </a:stretch>
        </p:blipFill>
        <p:spPr>
          <a:xfrm>
            <a:off x="811063" y="6465537"/>
            <a:ext cx="1455683" cy="1255843"/>
          </a:xfrm>
          <a:prstGeom prst="rect">
            <a:avLst/>
          </a:prstGeom>
        </p:spPr>
      </p:pic>
      <p:pic>
        <p:nvPicPr>
          <p:cNvPr id="12" name="Picture 11" descr="A book with a check mark and check marks&#10;&#10;AI-generated content may be incorrect.">
            <a:extLst>
              <a:ext uri="{FF2B5EF4-FFF2-40B4-BE49-F238E27FC236}">
                <a16:creationId xmlns:a16="http://schemas.microsoft.com/office/drawing/2014/main" id="{5EBED35F-BFC2-9848-B78E-9C0F3F43FCF5}"/>
              </a:ext>
            </a:extLst>
          </p:cNvPr>
          <p:cNvPicPr>
            <a:picLocks noChangeAspect="1"/>
          </p:cNvPicPr>
          <p:nvPr/>
        </p:nvPicPr>
        <p:blipFill>
          <a:blip r:embed="rId6"/>
          <a:stretch>
            <a:fillRect/>
          </a:stretch>
        </p:blipFill>
        <p:spPr>
          <a:xfrm>
            <a:off x="847873" y="7919258"/>
            <a:ext cx="1513104" cy="1261793"/>
          </a:xfrm>
          <a:prstGeom prst="rect">
            <a:avLst/>
          </a:prstGeom>
        </p:spPr>
      </p:pic>
      <p:sp>
        <p:nvSpPr>
          <p:cNvPr id="13" name="Slide Number Placeholder 12">
            <a:extLst>
              <a:ext uri="{FF2B5EF4-FFF2-40B4-BE49-F238E27FC236}">
                <a16:creationId xmlns:a16="http://schemas.microsoft.com/office/drawing/2014/main" id="{CE0A0327-A6A9-7CB5-6B64-DDD97D8C4089}"/>
              </a:ext>
            </a:extLst>
          </p:cNvPr>
          <p:cNvSpPr>
            <a:spLocks noGrp="1"/>
          </p:cNvSpPr>
          <p:nvPr>
            <p:ph type="sldNum" sz="quarter" idx="12"/>
          </p:nvPr>
        </p:nvSpPr>
        <p:spPr/>
        <p:txBody>
          <a:bodyPr/>
          <a:lstStyle/>
          <a:p>
            <a:fld id="{330EA680-D336-4FF7-8B7A-9848BB0A1C32}" type="slidenum">
              <a:rPr lang="en-GB" smtClean="0"/>
              <a:t>14</a:t>
            </a:fld>
            <a:endParaRPr lang="en-GB"/>
          </a:p>
        </p:txBody>
      </p:sp>
      <p:pic>
        <p:nvPicPr>
          <p:cNvPr id="6" name="Picture 5" descr="A group of people posing for a photo&#10;&#10;AI-generated content may be incorrect.">
            <a:extLst>
              <a:ext uri="{FF2B5EF4-FFF2-40B4-BE49-F238E27FC236}">
                <a16:creationId xmlns:a16="http://schemas.microsoft.com/office/drawing/2014/main" id="{56E17330-A035-BAE5-6A9C-A2808AB45BBE}"/>
              </a:ext>
            </a:extLst>
          </p:cNvPr>
          <p:cNvPicPr>
            <a:picLocks noChangeAspect="1"/>
          </p:cNvPicPr>
          <p:nvPr/>
        </p:nvPicPr>
        <p:blipFill>
          <a:blip r:embed="rId7"/>
          <a:stretch>
            <a:fillRect/>
          </a:stretch>
        </p:blipFill>
        <p:spPr>
          <a:xfrm>
            <a:off x="701821" y="1744504"/>
            <a:ext cx="1653925" cy="1474666"/>
          </a:xfrm>
          <a:prstGeom prst="rect">
            <a:avLst/>
          </a:prstGeom>
        </p:spPr>
      </p:pic>
    </p:spTree>
    <p:extLst>
      <p:ext uri="{BB962C8B-B14F-4D97-AF65-F5344CB8AC3E}">
        <p14:creationId xmlns:p14="http://schemas.microsoft.com/office/powerpoint/2010/main" val="85820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65CD9-8E53-2D25-8424-5EF46B765A97}"/>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D60F487D-A28B-4277-47EF-5D6C87FE3297}"/>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0A7793B0-E6BB-1DD9-0D62-B5AF3100524D}"/>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Sharing Information</a:t>
            </a:r>
            <a:endParaRPr lang="en-US" dirty="0"/>
          </a:p>
        </p:txBody>
      </p:sp>
      <p:sp>
        <p:nvSpPr>
          <p:cNvPr id="7" name="Text Box 451">
            <a:extLst>
              <a:ext uri="{FF2B5EF4-FFF2-40B4-BE49-F238E27FC236}">
                <a16:creationId xmlns:a16="http://schemas.microsoft.com/office/drawing/2014/main" id="{37A0B0E2-D005-A46A-5643-73BC8B349546}"/>
              </a:ext>
            </a:extLst>
          </p:cNvPr>
          <p:cNvSpPr txBox="1"/>
          <p:nvPr/>
        </p:nvSpPr>
        <p:spPr>
          <a:xfrm>
            <a:off x="2697063" y="956852"/>
            <a:ext cx="3418946" cy="6419438"/>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want to tell the public about the protected characteristics of people who want to be elected.</a:t>
            </a:r>
            <a:endParaRPr lang="en-GB" sz="1600" dirty="0">
              <a:latin typeface="Arial"/>
              <a:cs typeface="Arial"/>
            </a:endParaRPr>
          </a:p>
          <a:p>
            <a:endParaRPr lang="en-GB" sz="1600" dirty="0">
              <a:latin typeface="Arial"/>
              <a:cs typeface="Arial"/>
            </a:endParaRPr>
          </a:p>
          <a:p>
            <a:endParaRPr lang="en-GB" sz="1600" dirty="0">
              <a:latin typeface="Arial"/>
              <a:cs typeface="Arial"/>
            </a:endParaRPr>
          </a:p>
          <a:p>
            <a:endParaRPr lang="en-GB" sz="1600" dirty="0">
              <a:latin typeface="Arial"/>
              <a:cs typeface="Arial"/>
            </a:endParaRPr>
          </a:p>
          <a:p>
            <a:endParaRPr lang="en-GB" sz="1600" kern="50" dirty="0">
              <a:latin typeface="Arial"/>
              <a:ea typeface="+mn-lt"/>
              <a:cs typeface="+mn-lt"/>
            </a:endParaRPr>
          </a:p>
          <a:p>
            <a:r>
              <a:rPr lang="en-GB" sz="1600" kern="50" dirty="0">
                <a:latin typeface="Arial"/>
                <a:ea typeface="+mn-lt"/>
                <a:cs typeface="+mn-lt"/>
              </a:rPr>
              <a:t>We think it can help to make sure that our party has lots of different people in it with different ideas.</a:t>
            </a:r>
            <a:endParaRPr lang="en-GB"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ask people if we can share this information. We will only share the information that they say we can. We will make it easy for people to tell us this information.</a:t>
            </a:r>
            <a:endParaRPr lang="en-US" dirty="0">
              <a:latin typeface="Aptos" panose="020B0004020202020204"/>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collect and publish this information. We will do this without sharing anybody's names.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tell people why it is important and share Good News Stories about the difference it makes.</a:t>
            </a:r>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692BE326-7231-1532-CF48-BD9CD2557C04}"/>
              </a:ext>
            </a:extLst>
          </p:cNvPr>
          <p:cNvPicPr>
            <a:picLocks noChangeAspect="1"/>
          </p:cNvPicPr>
          <p:nvPr/>
        </p:nvPicPr>
        <p:blipFill>
          <a:blip r:embed="rId3"/>
          <a:stretch>
            <a:fillRect/>
          </a:stretch>
        </p:blipFill>
        <p:spPr>
          <a:xfrm>
            <a:off x="999655" y="6012263"/>
            <a:ext cx="1443274" cy="1399355"/>
          </a:xfrm>
          <a:prstGeom prst="rect">
            <a:avLst/>
          </a:prstGeom>
        </p:spPr>
      </p:pic>
      <p:pic>
        <p:nvPicPr>
          <p:cNvPr id="5" name="Picture 4" descr="A picture containing person, indoor, person, people&#10;&#10;Description automatically generated">
            <a:extLst>
              <a:ext uri="{FF2B5EF4-FFF2-40B4-BE49-F238E27FC236}">
                <a16:creationId xmlns:a16="http://schemas.microsoft.com/office/drawing/2014/main" id="{48F2A480-E433-E34A-43B2-32372529610D}"/>
              </a:ext>
            </a:extLst>
          </p:cNvPr>
          <p:cNvPicPr>
            <a:picLocks noChangeAspect="1"/>
          </p:cNvPicPr>
          <p:nvPr/>
        </p:nvPicPr>
        <p:blipFill>
          <a:blip r:embed="rId4"/>
          <a:stretch>
            <a:fillRect/>
          </a:stretch>
        </p:blipFill>
        <p:spPr>
          <a:xfrm>
            <a:off x="961344" y="4337916"/>
            <a:ext cx="1426815" cy="1343931"/>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F53C1B25-32A0-9D84-68DB-B56096F8AAFC}"/>
              </a:ext>
            </a:extLst>
          </p:cNvPr>
          <p:cNvPicPr>
            <a:picLocks noChangeAspect="1"/>
          </p:cNvPicPr>
          <p:nvPr/>
        </p:nvPicPr>
        <p:blipFill>
          <a:blip r:embed="rId5"/>
          <a:stretch>
            <a:fillRect/>
          </a:stretch>
        </p:blipFill>
        <p:spPr>
          <a:xfrm>
            <a:off x="1091423" y="7693716"/>
            <a:ext cx="1318605" cy="1377700"/>
          </a:xfrm>
          <a:prstGeom prst="rect">
            <a:avLst/>
          </a:prstGeom>
        </p:spPr>
      </p:pic>
      <p:sp>
        <p:nvSpPr>
          <p:cNvPr id="8" name="Slide Number Placeholder 7">
            <a:extLst>
              <a:ext uri="{FF2B5EF4-FFF2-40B4-BE49-F238E27FC236}">
                <a16:creationId xmlns:a16="http://schemas.microsoft.com/office/drawing/2014/main" id="{BC40F538-B24A-495A-6153-11FA3E4BB51D}"/>
              </a:ext>
            </a:extLst>
          </p:cNvPr>
          <p:cNvSpPr>
            <a:spLocks noGrp="1"/>
          </p:cNvSpPr>
          <p:nvPr>
            <p:ph type="sldNum" sz="quarter" idx="12"/>
          </p:nvPr>
        </p:nvSpPr>
        <p:spPr/>
        <p:txBody>
          <a:bodyPr/>
          <a:lstStyle/>
          <a:p>
            <a:fld id="{330EA680-D336-4FF7-8B7A-9848BB0A1C32}" type="slidenum">
              <a:rPr lang="en-GB" smtClean="0"/>
              <a:t>15</a:t>
            </a:fld>
            <a:endParaRPr lang="en-GB"/>
          </a:p>
        </p:txBody>
      </p:sp>
      <p:pic>
        <p:nvPicPr>
          <p:cNvPr id="9" name="Picture 8" descr="Top 10 Easy Read Tips - Disability Equality Scotland">
            <a:extLst>
              <a:ext uri="{FF2B5EF4-FFF2-40B4-BE49-F238E27FC236}">
                <a16:creationId xmlns:a16="http://schemas.microsoft.com/office/drawing/2014/main" id="{B5778C68-41AD-0506-4F35-B3B5344D8374}"/>
              </a:ext>
            </a:extLst>
          </p:cNvPr>
          <p:cNvPicPr>
            <a:picLocks noChangeAspect="1"/>
          </p:cNvPicPr>
          <p:nvPr/>
        </p:nvPicPr>
        <p:blipFill>
          <a:blip r:embed="rId6"/>
          <a:stretch>
            <a:fillRect/>
          </a:stretch>
        </p:blipFill>
        <p:spPr>
          <a:xfrm>
            <a:off x="991305" y="957821"/>
            <a:ext cx="1390696" cy="1359858"/>
          </a:xfrm>
          <a:prstGeom prst="rect">
            <a:avLst/>
          </a:prstGeom>
        </p:spPr>
      </p:pic>
      <p:pic>
        <p:nvPicPr>
          <p:cNvPr id="11" name="Picture 10" descr="A group of people looking at a piece of paper&#10;&#10;AI-generated content may be incorrect.">
            <a:extLst>
              <a:ext uri="{FF2B5EF4-FFF2-40B4-BE49-F238E27FC236}">
                <a16:creationId xmlns:a16="http://schemas.microsoft.com/office/drawing/2014/main" id="{3AEA015C-9585-8ADE-9533-98FD4D1EAD0F}"/>
              </a:ext>
            </a:extLst>
          </p:cNvPr>
          <p:cNvPicPr>
            <a:picLocks noChangeAspect="1"/>
          </p:cNvPicPr>
          <p:nvPr/>
        </p:nvPicPr>
        <p:blipFill>
          <a:blip r:embed="rId7"/>
          <a:stretch>
            <a:fillRect/>
          </a:stretch>
        </p:blipFill>
        <p:spPr>
          <a:xfrm>
            <a:off x="956220" y="2659166"/>
            <a:ext cx="1425923" cy="1508010"/>
          </a:xfrm>
          <a:prstGeom prst="rect">
            <a:avLst/>
          </a:prstGeom>
        </p:spPr>
      </p:pic>
    </p:spTree>
    <p:extLst>
      <p:ext uri="{BB962C8B-B14F-4D97-AF65-F5344CB8AC3E}">
        <p14:creationId xmlns:p14="http://schemas.microsoft.com/office/powerpoint/2010/main" val="384131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4DA72-9E98-BB41-12F7-BCE9A4A013BA}"/>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A8DF107-99B4-9AC6-8B2F-2CC9F83990AB}"/>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EEDA7BB6-9856-4865-B8E7-FE062B7A56C8}"/>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Helping People to Job-Share</a:t>
            </a:r>
            <a:endParaRPr lang="en-US" dirty="0"/>
          </a:p>
        </p:txBody>
      </p:sp>
      <p:sp>
        <p:nvSpPr>
          <p:cNvPr id="7" name="Text Box 451">
            <a:extLst>
              <a:ext uri="{FF2B5EF4-FFF2-40B4-BE49-F238E27FC236}">
                <a16:creationId xmlns:a16="http://schemas.microsoft.com/office/drawing/2014/main" id="{F0B41A9A-4CA3-E849-FEA2-A4272948A41D}"/>
              </a:ext>
            </a:extLst>
          </p:cNvPr>
          <p:cNvSpPr txBox="1"/>
          <p:nvPr/>
        </p:nvSpPr>
        <p:spPr>
          <a:xfrm>
            <a:off x="2682655" y="715087"/>
            <a:ext cx="3434857" cy="683936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endParaRPr lang="en-GB" sz="1600" kern="50" dirty="0">
              <a:latin typeface="Arial"/>
              <a:ea typeface="ＭＳ 明朝"/>
              <a:cs typeface="Times New Roman"/>
            </a:endParaRPr>
          </a:p>
          <a:p>
            <a:r>
              <a:rPr lang="en-GB" sz="1600" kern="50" dirty="0">
                <a:latin typeface="Arial"/>
                <a:ea typeface="ＭＳ 明朝"/>
                <a:cs typeface="Times New Roman"/>
              </a:rPr>
              <a:t>We think that job-sharing is important. Job-sharing means that people who find it difficult to work all day, every day can still have a job.</a:t>
            </a:r>
            <a:endParaRPr lang="en-GB" dirty="0"/>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want to use job-sharing to make sure that lots of people can take part in politics. This will help us to hear more ideas and experiences.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look at Good News Stories from other places that already do job-sharing, like the Senedd.</a:t>
            </a:r>
            <a:endParaRPr lang="en-US" dirty="0">
              <a:latin typeface="Aptos" panose="020B0004020202020204"/>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use Equality Laws.</a:t>
            </a: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endParaRPr lang="en-GB" sz="1600" kern="50" dirty="0">
              <a:latin typeface="Arial"/>
              <a:ea typeface="ＭＳ 明朝"/>
              <a:cs typeface="Times New Roman"/>
            </a:endParaRPr>
          </a:p>
          <a:p>
            <a:r>
              <a:rPr lang="en-GB" sz="1600" kern="50" dirty="0">
                <a:latin typeface="Arial"/>
                <a:ea typeface="ＭＳ 明朝"/>
                <a:cs typeface="Times New Roman"/>
              </a:rPr>
              <a:t>We will make sure that we think about how to make job-sharing work. We will put the right policies in place.</a:t>
            </a:r>
          </a:p>
        </p:txBody>
      </p:sp>
      <p:pic>
        <p:nvPicPr>
          <p:cNvPr id="5" name="Picture 4" descr="A group of people posing for a photo&#10;&#10;AI-generated content may be incorrect.">
            <a:extLst>
              <a:ext uri="{FF2B5EF4-FFF2-40B4-BE49-F238E27FC236}">
                <a16:creationId xmlns:a16="http://schemas.microsoft.com/office/drawing/2014/main" id="{121AAED1-1413-48BB-53C9-BAC5200B16B4}"/>
              </a:ext>
            </a:extLst>
          </p:cNvPr>
          <p:cNvPicPr>
            <a:picLocks noChangeAspect="1"/>
          </p:cNvPicPr>
          <p:nvPr/>
        </p:nvPicPr>
        <p:blipFill>
          <a:blip r:embed="rId3"/>
          <a:stretch>
            <a:fillRect/>
          </a:stretch>
        </p:blipFill>
        <p:spPr>
          <a:xfrm>
            <a:off x="772811" y="4128228"/>
            <a:ext cx="1627655" cy="1392420"/>
          </a:xfrm>
          <a:prstGeom prst="rect">
            <a:avLst/>
          </a:prstGeom>
        </p:spPr>
      </p:pic>
      <p:pic>
        <p:nvPicPr>
          <p:cNvPr id="8" name="Picture 7" descr="A notepad with a check mark&#10;&#10;AI-generated content may be incorrect.">
            <a:extLst>
              <a:ext uri="{FF2B5EF4-FFF2-40B4-BE49-F238E27FC236}">
                <a16:creationId xmlns:a16="http://schemas.microsoft.com/office/drawing/2014/main" id="{DAB69DDA-445C-DB13-6576-39A1DC19A2FC}"/>
              </a:ext>
            </a:extLst>
          </p:cNvPr>
          <p:cNvPicPr>
            <a:picLocks noChangeAspect="1"/>
          </p:cNvPicPr>
          <p:nvPr/>
        </p:nvPicPr>
        <p:blipFill>
          <a:blip r:embed="rId4"/>
          <a:stretch>
            <a:fillRect/>
          </a:stretch>
        </p:blipFill>
        <p:spPr>
          <a:xfrm>
            <a:off x="1052796" y="7414906"/>
            <a:ext cx="1327532" cy="1212499"/>
          </a:xfrm>
          <a:prstGeom prst="rect">
            <a:avLst/>
          </a:prstGeom>
        </p:spPr>
      </p:pic>
      <p:pic>
        <p:nvPicPr>
          <p:cNvPr id="9" name="Picture 8" descr="Top 10 Easy Read Tips - Disability Equality Scotland">
            <a:extLst>
              <a:ext uri="{FF2B5EF4-FFF2-40B4-BE49-F238E27FC236}">
                <a16:creationId xmlns:a16="http://schemas.microsoft.com/office/drawing/2014/main" id="{F3BCEFC7-84E2-A5BD-C973-5EF94A7810E8}"/>
              </a:ext>
            </a:extLst>
          </p:cNvPr>
          <p:cNvPicPr>
            <a:picLocks noChangeAspect="1"/>
          </p:cNvPicPr>
          <p:nvPr/>
        </p:nvPicPr>
        <p:blipFill>
          <a:blip r:embed="rId5"/>
          <a:stretch>
            <a:fillRect/>
          </a:stretch>
        </p:blipFill>
        <p:spPr>
          <a:xfrm>
            <a:off x="1053895" y="5810540"/>
            <a:ext cx="1337121" cy="1265921"/>
          </a:xfrm>
          <a:prstGeom prst="rect">
            <a:avLst/>
          </a:prstGeom>
        </p:spPr>
      </p:pic>
      <p:sp>
        <p:nvSpPr>
          <p:cNvPr id="10" name="Slide Number Placeholder 9">
            <a:extLst>
              <a:ext uri="{FF2B5EF4-FFF2-40B4-BE49-F238E27FC236}">
                <a16:creationId xmlns:a16="http://schemas.microsoft.com/office/drawing/2014/main" id="{D8913C37-3A56-FD86-30E4-2BEDB33217DE}"/>
              </a:ext>
            </a:extLst>
          </p:cNvPr>
          <p:cNvSpPr>
            <a:spLocks noGrp="1"/>
          </p:cNvSpPr>
          <p:nvPr>
            <p:ph type="sldNum" sz="quarter" idx="12"/>
          </p:nvPr>
        </p:nvSpPr>
        <p:spPr/>
        <p:txBody>
          <a:bodyPr/>
          <a:lstStyle/>
          <a:p>
            <a:fld id="{330EA680-D336-4FF7-8B7A-9848BB0A1C32}" type="slidenum">
              <a:rPr lang="en-GB" smtClean="0"/>
              <a:t>16</a:t>
            </a:fld>
            <a:endParaRPr lang="en-GB"/>
          </a:p>
        </p:txBody>
      </p:sp>
      <p:pic>
        <p:nvPicPr>
          <p:cNvPr id="6" name="Picture 5" descr="A person and person sitting and talking&#10;&#10;AI-generated content may be incorrect.">
            <a:extLst>
              <a:ext uri="{FF2B5EF4-FFF2-40B4-BE49-F238E27FC236}">
                <a16:creationId xmlns:a16="http://schemas.microsoft.com/office/drawing/2014/main" id="{7657ABFA-F8F2-06D6-274D-6D74CF8E44A8}"/>
              </a:ext>
            </a:extLst>
          </p:cNvPr>
          <p:cNvPicPr>
            <a:picLocks noChangeAspect="1"/>
          </p:cNvPicPr>
          <p:nvPr/>
        </p:nvPicPr>
        <p:blipFill>
          <a:blip r:embed="rId6"/>
          <a:stretch>
            <a:fillRect/>
          </a:stretch>
        </p:blipFill>
        <p:spPr>
          <a:xfrm>
            <a:off x="916815" y="801603"/>
            <a:ext cx="1493570" cy="1354029"/>
          </a:xfrm>
          <a:prstGeom prst="rect">
            <a:avLst/>
          </a:prstGeom>
        </p:spPr>
      </p:pic>
      <p:pic>
        <p:nvPicPr>
          <p:cNvPr id="12" name="Picture 11" descr="A person and person holding hands&#10;&#10;AI-generated content may be incorrect.">
            <a:extLst>
              <a:ext uri="{FF2B5EF4-FFF2-40B4-BE49-F238E27FC236}">
                <a16:creationId xmlns:a16="http://schemas.microsoft.com/office/drawing/2014/main" id="{64869E54-6889-E35B-FE43-20267186C4C1}"/>
              </a:ext>
            </a:extLst>
          </p:cNvPr>
          <p:cNvPicPr>
            <a:picLocks noChangeAspect="1"/>
          </p:cNvPicPr>
          <p:nvPr/>
        </p:nvPicPr>
        <p:blipFill>
          <a:blip r:embed="rId7"/>
          <a:stretch>
            <a:fillRect/>
          </a:stretch>
        </p:blipFill>
        <p:spPr>
          <a:xfrm>
            <a:off x="859880" y="2318904"/>
            <a:ext cx="1524872" cy="1505003"/>
          </a:xfrm>
          <a:prstGeom prst="rect">
            <a:avLst/>
          </a:prstGeom>
        </p:spPr>
      </p:pic>
    </p:spTree>
    <p:extLst>
      <p:ext uri="{BB962C8B-B14F-4D97-AF65-F5344CB8AC3E}">
        <p14:creationId xmlns:p14="http://schemas.microsoft.com/office/powerpoint/2010/main" val="264333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2A74-72DE-AE01-11B1-89841F7EC84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BD72FB40-FE18-5C93-DEA4-8956D4926800}"/>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A0B15CA1-1710-482A-7CDA-7C4AB8AC4650}"/>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Working in Politics</a:t>
            </a:r>
          </a:p>
        </p:txBody>
      </p:sp>
      <p:sp>
        <p:nvSpPr>
          <p:cNvPr id="2" name="TextBox 1">
            <a:extLst>
              <a:ext uri="{FF2B5EF4-FFF2-40B4-BE49-F238E27FC236}">
                <a16:creationId xmlns:a16="http://schemas.microsoft.com/office/drawing/2014/main" id="{5BFD0164-5C4E-04DF-CCB8-9D02022300E7}"/>
              </a:ext>
            </a:extLst>
          </p:cNvPr>
          <p:cNvSpPr txBox="1"/>
          <p:nvPr/>
        </p:nvSpPr>
        <p:spPr>
          <a:xfrm>
            <a:off x="604549" y="935887"/>
            <a:ext cx="55004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We promise to help more disabled people work in politics. We think it is important.</a:t>
            </a:r>
            <a:endParaRPr lang="en-US" dirty="0"/>
          </a:p>
          <a:p>
            <a:endParaRPr lang="en-GB" dirty="0">
              <a:latin typeface="Arial"/>
              <a:cs typeface="Arial"/>
            </a:endParaRPr>
          </a:p>
          <a:p>
            <a:r>
              <a:rPr lang="en-GB" dirty="0">
                <a:latin typeface="Arial"/>
                <a:cs typeface="Arial"/>
              </a:rPr>
              <a:t>The rest of this page tells you how we will do this.</a:t>
            </a:r>
            <a:endParaRPr lang="en-GB" dirty="0"/>
          </a:p>
        </p:txBody>
      </p:sp>
      <p:sp>
        <p:nvSpPr>
          <p:cNvPr id="7" name="Text Box 451">
            <a:extLst>
              <a:ext uri="{FF2B5EF4-FFF2-40B4-BE49-F238E27FC236}">
                <a16:creationId xmlns:a16="http://schemas.microsoft.com/office/drawing/2014/main" id="{ADD8AFC1-24E2-0418-D492-9939DEADA44C}"/>
              </a:ext>
            </a:extLst>
          </p:cNvPr>
          <p:cNvSpPr txBox="1"/>
          <p:nvPr/>
        </p:nvSpPr>
        <p:spPr>
          <a:xfrm>
            <a:off x="2697063" y="2474264"/>
            <a:ext cx="3418946" cy="3207542"/>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will make sure that people feel safe to tell us about their disabilities and the help they need. We will not force anyone to tell us about their disability.</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share good news stories about the good work that disabled people already do in politics.</a:t>
            </a:r>
          </a:p>
          <a:p>
            <a:endParaRPr lang="en-GB" sz="1600" kern="50" dirty="0">
              <a:latin typeface="Arial"/>
              <a:cs typeface="Arial"/>
            </a:endParaRP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everybody in the party does Disability Equality Training.</a:t>
            </a:r>
          </a:p>
          <a:p>
            <a:endParaRPr lang="en-GB" sz="1600" kern="50" dirty="0">
              <a:latin typeface="Arial"/>
              <a:cs typeface="Arial"/>
            </a:endParaRPr>
          </a:p>
          <a:p>
            <a:r>
              <a:rPr lang="en-GB" sz="1600" kern="50" dirty="0">
                <a:latin typeface="Arial"/>
                <a:cs typeface="Arial"/>
              </a:rPr>
              <a:t>We will have teaching projects so that disabled people in politics can learn from each other.</a:t>
            </a:r>
          </a:p>
          <a:p>
            <a:endParaRPr lang="en-GB" sz="1600" kern="50" dirty="0">
              <a:latin typeface="Arial"/>
              <a:cs typeface="Arial"/>
            </a:endParaRPr>
          </a:p>
          <a:p>
            <a:r>
              <a:rPr lang="en-GB" sz="1600" kern="50" dirty="0">
                <a:latin typeface="Arial"/>
                <a:cs typeface="Arial"/>
              </a:rPr>
              <a:t>We will support disabled people to manage their work.</a:t>
            </a:r>
          </a:p>
          <a:p>
            <a:endParaRPr lang="en-GB" sz="1600" kern="50" dirty="0">
              <a:latin typeface="Arial"/>
              <a:cs typeface="Arial"/>
            </a:endParaRPr>
          </a:p>
          <a:p>
            <a:r>
              <a:rPr lang="en-GB" sz="1600" kern="50" dirty="0">
                <a:latin typeface="Arial"/>
                <a:cs typeface="Arial"/>
              </a:rPr>
              <a:t>We will ask young disabled people to get involved.</a:t>
            </a:r>
          </a:p>
        </p:txBody>
      </p:sp>
      <p:pic>
        <p:nvPicPr>
          <p:cNvPr id="5" name="Picture 4" descr="A picture containing person, indoor, person, people&#10;&#10;Description automatically generated">
            <a:extLst>
              <a:ext uri="{FF2B5EF4-FFF2-40B4-BE49-F238E27FC236}">
                <a16:creationId xmlns:a16="http://schemas.microsoft.com/office/drawing/2014/main" id="{FD5BFCF0-0FBD-0A84-7335-EE7A2D1CF9A9}"/>
              </a:ext>
            </a:extLst>
          </p:cNvPr>
          <p:cNvPicPr>
            <a:picLocks noChangeAspect="1"/>
          </p:cNvPicPr>
          <p:nvPr/>
        </p:nvPicPr>
        <p:blipFill>
          <a:blip r:embed="rId3"/>
          <a:stretch>
            <a:fillRect/>
          </a:stretch>
        </p:blipFill>
        <p:spPr>
          <a:xfrm>
            <a:off x="1007885" y="2477937"/>
            <a:ext cx="1426815" cy="1343931"/>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309E5C3C-FC8F-E794-5F96-2F187C92B053}"/>
              </a:ext>
            </a:extLst>
          </p:cNvPr>
          <p:cNvPicPr>
            <a:picLocks noChangeAspect="1"/>
          </p:cNvPicPr>
          <p:nvPr/>
        </p:nvPicPr>
        <p:blipFill>
          <a:blip r:embed="rId4"/>
          <a:stretch>
            <a:fillRect/>
          </a:stretch>
        </p:blipFill>
        <p:spPr>
          <a:xfrm>
            <a:off x="900106" y="4072800"/>
            <a:ext cx="1627655" cy="1392420"/>
          </a:xfrm>
          <a:prstGeom prst="rect">
            <a:avLst/>
          </a:prstGeom>
        </p:spPr>
      </p:pic>
      <p:pic>
        <p:nvPicPr>
          <p:cNvPr id="10" name="Picture 9" descr="A person standing in front of a chalkboard&#10;&#10;AI-generated content may be incorrect.">
            <a:extLst>
              <a:ext uri="{FF2B5EF4-FFF2-40B4-BE49-F238E27FC236}">
                <a16:creationId xmlns:a16="http://schemas.microsoft.com/office/drawing/2014/main" id="{0436E733-0CC2-9B71-C0BD-156DFA99224C}"/>
              </a:ext>
            </a:extLst>
          </p:cNvPr>
          <p:cNvPicPr>
            <a:picLocks noChangeAspect="1"/>
          </p:cNvPicPr>
          <p:nvPr/>
        </p:nvPicPr>
        <p:blipFill>
          <a:blip r:embed="rId5"/>
          <a:srcRect l="3710" r="5294" b="-971"/>
          <a:stretch>
            <a:fillRect/>
          </a:stretch>
        </p:blipFill>
        <p:spPr>
          <a:xfrm>
            <a:off x="882918" y="5843342"/>
            <a:ext cx="1665209" cy="1500326"/>
          </a:xfrm>
          <a:prstGeom prst="rect">
            <a:avLst/>
          </a:prstGeom>
        </p:spPr>
      </p:pic>
      <p:pic>
        <p:nvPicPr>
          <p:cNvPr id="12" name="Picture 11" descr="New York’s Most Accessible Colleges for Students with Disabilities">
            <a:extLst>
              <a:ext uri="{FF2B5EF4-FFF2-40B4-BE49-F238E27FC236}">
                <a16:creationId xmlns:a16="http://schemas.microsoft.com/office/drawing/2014/main" id="{68F46CC9-D604-3FBE-0E32-4448191A99CC}"/>
              </a:ext>
            </a:extLst>
          </p:cNvPr>
          <p:cNvPicPr>
            <a:picLocks noChangeAspect="1"/>
          </p:cNvPicPr>
          <p:nvPr/>
        </p:nvPicPr>
        <p:blipFill>
          <a:blip r:embed="rId6"/>
          <a:stretch>
            <a:fillRect/>
          </a:stretch>
        </p:blipFill>
        <p:spPr>
          <a:xfrm>
            <a:off x="891764" y="7705774"/>
            <a:ext cx="1673775" cy="1176954"/>
          </a:xfrm>
          <a:prstGeom prst="rect">
            <a:avLst/>
          </a:prstGeom>
        </p:spPr>
      </p:pic>
      <p:sp>
        <p:nvSpPr>
          <p:cNvPr id="13" name="Slide Number Placeholder 12">
            <a:extLst>
              <a:ext uri="{FF2B5EF4-FFF2-40B4-BE49-F238E27FC236}">
                <a16:creationId xmlns:a16="http://schemas.microsoft.com/office/drawing/2014/main" id="{CAAB5B09-9F98-D5B9-7EC0-39A74F3F6545}"/>
              </a:ext>
            </a:extLst>
          </p:cNvPr>
          <p:cNvSpPr>
            <a:spLocks noGrp="1"/>
          </p:cNvSpPr>
          <p:nvPr>
            <p:ph type="sldNum" sz="quarter" idx="12"/>
          </p:nvPr>
        </p:nvSpPr>
        <p:spPr/>
        <p:txBody>
          <a:bodyPr/>
          <a:lstStyle/>
          <a:p>
            <a:fld id="{330EA680-D336-4FF7-8B7A-9848BB0A1C32}" type="slidenum">
              <a:rPr lang="en-GB" smtClean="0"/>
              <a:t>17</a:t>
            </a:fld>
            <a:endParaRPr lang="en-GB"/>
          </a:p>
        </p:txBody>
      </p:sp>
    </p:spTree>
    <p:extLst>
      <p:ext uri="{BB962C8B-B14F-4D97-AF65-F5344CB8AC3E}">
        <p14:creationId xmlns:p14="http://schemas.microsoft.com/office/powerpoint/2010/main" val="298325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B7BC-18BB-859B-2CB6-D53FB56ECE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B1F0911-EEA1-FB31-8355-75E4D2707DCE}"/>
              </a:ext>
            </a:extLst>
          </p:cNvPr>
          <p:cNvSpPr/>
          <p:nvPr/>
        </p:nvSpPr>
        <p:spPr>
          <a:xfrm>
            <a:off x="599955" y="807687"/>
            <a:ext cx="5514015" cy="8402518"/>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40CB4E5B-CCF5-A2A4-5CF6-344C73AF1F7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Social Model of Disability</a:t>
            </a:r>
            <a:endParaRPr lang="en-US" dirty="0"/>
          </a:p>
        </p:txBody>
      </p:sp>
      <p:sp>
        <p:nvSpPr>
          <p:cNvPr id="7" name="Text Box 451">
            <a:extLst>
              <a:ext uri="{FF2B5EF4-FFF2-40B4-BE49-F238E27FC236}">
                <a16:creationId xmlns:a16="http://schemas.microsoft.com/office/drawing/2014/main" id="{9A0F7515-6252-3ED9-0672-10BCFEA90837}"/>
              </a:ext>
            </a:extLst>
          </p:cNvPr>
          <p:cNvSpPr txBox="1"/>
          <p:nvPr/>
        </p:nvSpPr>
        <p:spPr>
          <a:xfrm>
            <a:off x="2682346" y="952764"/>
            <a:ext cx="3434857" cy="6165032"/>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cs typeface="Arial"/>
              </a:rPr>
              <a:t>We believe that the Social Model of Disability is important. It shows us that disability happens because of the way the world works, not because of people's medical conditions.</a:t>
            </a:r>
            <a:endParaRPr lang="en-US" sz="1600"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promise to use the Social Model of Disability in everything we do. We think it will help to make our communities better for everyone.</a:t>
            </a:r>
            <a:endParaRPr lang="en-GB" sz="1600"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talk about disability in the right way. We will listen to what people say about how they want to be spoken to.</a:t>
            </a:r>
            <a:endParaRPr lang="en-GB" dirty="0"/>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make sure that disabled people can join in with everything we do. We will start this now and plan it for the future.</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learn from good news stories. We will listen to what people say.</a:t>
            </a:r>
          </a:p>
          <a:p>
            <a:endParaRPr lang="en-GB" sz="1600" kern="50" dirty="0">
              <a:latin typeface="Arial"/>
              <a:cs typeface="Arial"/>
            </a:endParaRPr>
          </a:p>
          <a:p>
            <a:endParaRPr lang="en-GB" sz="1600" kern="50" dirty="0">
              <a:latin typeface="Arial"/>
              <a:cs typeface="Arial"/>
            </a:endParaRPr>
          </a:p>
          <a:p>
            <a:r>
              <a:rPr lang="en-GB" sz="1600" kern="50" dirty="0">
                <a:latin typeface="Arial"/>
                <a:cs typeface="Arial"/>
              </a:rPr>
              <a:t>We will put time and money into </a:t>
            </a:r>
            <a:r>
              <a:rPr lang="en-GB" sz="1600" b="1" kern="50" dirty="0">
                <a:solidFill>
                  <a:schemeClr val="accent1"/>
                </a:solidFill>
                <a:latin typeface="Arial"/>
                <a:cs typeface="Arial"/>
              </a:rPr>
              <a:t>apprenticeships</a:t>
            </a:r>
            <a:r>
              <a:rPr lang="en-GB" sz="1600" kern="50" dirty="0">
                <a:latin typeface="Arial"/>
                <a:cs typeface="Arial"/>
              </a:rPr>
              <a:t>.</a:t>
            </a:r>
          </a:p>
        </p:txBody>
      </p:sp>
      <p:pic>
        <p:nvPicPr>
          <p:cNvPr id="6" name="Picture 5" descr="A group of people posing for a photo&#10;&#10;AI-generated content may be incorrect.">
            <a:extLst>
              <a:ext uri="{FF2B5EF4-FFF2-40B4-BE49-F238E27FC236}">
                <a16:creationId xmlns:a16="http://schemas.microsoft.com/office/drawing/2014/main" id="{8D3F6560-A2BC-1A58-6C67-95E39FACD85A}"/>
              </a:ext>
            </a:extLst>
          </p:cNvPr>
          <p:cNvPicPr>
            <a:picLocks noChangeAspect="1"/>
          </p:cNvPicPr>
          <p:nvPr/>
        </p:nvPicPr>
        <p:blipFill>
          <a:blip r:embed="rId3"/>
          <a:stretch>
            <a:fillRect/>
          </a:stretch>
        </p:blipFill>
        <p:spPr>
          <a:xfrm>
            <a:off x="947840" y="2597929"/>
            <a:ext cx="1468538" cy="1185715"/>
          </a:xfrm>
          <a:prstGeom prst="rect">
            <a:avLst/>
          </a:prstGeom>
        </p:spPr>
      </p:pic>
      <p:pic>
        <p:nvPicPr>
          <p:cNvPr id="9" name="Picture 8" descr="A picture containing person, standing&#10;&#10;Description automatically generated">
            <a:extLst>
              <a:ext uri="{FF2B5EF4-FFF2-40B4-BE49-F238E27FC236}">
                <a16:creationId xmlns:a16="http://schemas.microsoft.com/office/drawing/2014/main" id="{D75D3184-6AF0-0247-AE82-8D8F1155B2B7}"/>
              </a:ext>
            </a:extLst>
          </p:cNvPr>
          <p:cNvPicPr>
            <a:picLocks noChangeAspect="1"/>
          </p:cNvPicPr>
          <p:nvPr/>
        </p:nvPicPr>
        <p:blipFill>
          <a:blip r:embed="rId4"/>
          <a:stretch>
            <a:fillRect/>
          </a:stretch>
        </p:blipFill>
        <p:spPr>
          <a:xfrm>
            <a:off x="988526" y="4032939"/>
            <a:ext cx="1371261" cy="1250813"/>
          </a:xfrm>
          <a:prstGeom prst="rect">
            <a:avLst/>
          </a:prstGeom>
        </p:spPr>
      </p:pic>
      <p:pic>
        <p:nvPicPr>
          <p:cNvPr id="11" name="Picture 10" descr="ADA Wheelchair Accessible Symbol White on Blue Sign NHE-1-WHTonBLU">
            <a:extLst>
              <a:ext uri="{FF2B5EF4-FFF2-40B4-BE49-F238E27FC236}">
                <a16:creationId xmlns:a16="http://schemas.microsoft.com/office/drawing/2014/main" id="{2C1979A4-3CAA-D967-27F7-A74B6AF4E14A}"/>
              </a:ext>
            </a:extLst>
          </p:cNvPr>
          <p:cNvPicPr>
            <a:picLocks noChangeAspect="1"/>
          </p:cNvPicPr>
          <p:nvPr/>
        </p:nvPicPr>
        <p:blipFill>
          <a:blip r:embed="rId5"/>
          <a:stretch>
            <a:fillRect/>
          </a:stretch>
        </p:blipFill>
        <p:spPr>
          <a:xfrm>
            <a:off x="1113389" y="5513422"/>
            <a:ext cx="1121535" cy="1128640"/>
          </a:xfrm>
          <a:prstGeom prst="rect">
            <a:avLst/>
          </a:prstGeom>
        </p:spPr>
      </p:pic>
      <p:sp>
        <p:nvSpPr>
          <p:cNvPr id="12" name="Slide Number Placeholder 11">
            <a:extLst>
              <a:ext uri="{FF2B5EF4-FFF2-40B4-BE49-F238E27FC236}">
                <a16:creationId xmlns:a16="http://schemas.microsoft.com/office/drawing/2014/main" id="{1CC47DB9-538C-4205-E238-B03DD4F8A781}"/>
              </a:ext>
            </a:extLst>
          </p:cNvPr>
          <p:cNvSpPr>
            <a:spLocks noGrp="1"/>
          </p:cNvSpPr>
          <p:nvPr>
            <p:ph type="sldNum" sz="quarter" idx="12"/>
          </p:nvPr>
        </p:nvSpPr>
        <p:spPr/>
        <p:txBody>
          <a:bodyPr/>
          <a:lstStyle/>
          <a:p>
            <a:fld id="{330EA680-D336-4FF7-8B7A-9848BB0A1C32}" type="slidenum">
              <a:rPr lang="en-GB" smtClean="0"/>
              <a:t>18</a:t>
            </a:fld>
            <a:endParaRPr lang="en-GB"/>
          </a:p>
        </p:txBody>
      </p:sp>
      <p:pic>
        <p:nvPicPr>
          <p:cNvPr id="8" name="Picture 7" descr="A group of people posing for a photo&#10;&#10;AI-generated content may be incorrect.">
            <a:extLst>
              <a:ext uri="{FF2B5EF4-FFF2-40B4-BE49-F238E27FC236}">
                <a16:creationId xmlns:a16="http://schemas.microsoft.com/office/drawing/2014/main" id="{1C53DF11-7028-C36E-D2FA-06DD1CF02B4B}"/>
              </a:ext>
            </a:extLst>
          </p:cNvPr>
          <p:cNvPicPr>
            <a:picLocks noChangeAspect="1"/>
          </p:cNvPicPr>
          <p:nvPr/>
        </p:nvPicPr>
        <p:blipFill>
          <a:blip r:embed="rId6"/>
          <a:stretch>
            <a:fillRect/>
          </a:stretch>
        </p:blipFill>
        <p:spPr>
          <a:xfrm>
            <a:off x="956410" y="949480"/>
            <a:ext cx="1415248" cy="1267960"/>
          </a:xfrm>
          <a:prstGeom prst="rect">
            <a:avLst/>
          </a:prstGeom>
        </p:spPr>
      </p:pic>
      <p:pic>
        <p:nvPicPr>
          <p:cNvPr id="13" name="Picture 13" descr="A group of people posing for a photo&#10;&#10;Description automatically generated">
            <a:extLst>
              <a:ext uri="{FF2B5EF4-FFF2-40B4-BE49-F238E27FC236}">
                <a16:creationId xmlns:a16="http://schemas.microsoft.com/office/drawing/2014/main" id="{2620DB0A-F921-CB31-1FF0-FF4FBFF271CB}"/>
              </a:ext>
            </a:extLst>
          </p:cNvPr>
          <p:cNvPicPr>
            <a:picLocks noChangeAspect="1"/>
          </p:cNvPicPr>
          <p:nvPr/>
        </p:nvPicPr>
        <p:blipFill>
          <a:blip r:embed="rId7"/>
          <a:stretch>
            <a:fillRect/>
          </a:stretch>
        </p:blipFill>
        <p:spPr>
          <a:xfrm>
            <a:off x="897948" y="6949238"/>
            <a:ext cx="1608422" cy="1561568"/>
          </a:xfrm>
          <a:prstGeom prst="rect">
            <a:avLst/>
          </a:prstGeom>
        </p:spPr>
      </p:pic>
    </p:spTree>
    <p:extLst>
      <p:ext uri="{BB962C8B-B14F-4D97-AF65-F5344CB8AC3E}">
        <p14:creationId xmlns:p14="http://schemas.microsoft.com/office/powerpoint/2010/main" val="83637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E3CB-5367-364A-6223-D3371D357C0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04C05C2-8255-794B-49E4-B3519CBD88EB}"/>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87D967B9-C58E-CDB3-BF80-0D403821EBFB}"/>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Hard Words</a:t>
            </a:r>
            <a:endParaRPr lang="en-US" dirty="0"/>
          </a:p>
        </p:txBody>
      </p:sp>
      <p:sp>
        <p:nvSpPr>
          <p:cNvPr id="2" name="TextBox 1">
            <a:extLst>
              <a:ext uri="{FF2B5EF4-FFF2-40B4-BE49-F238E27FC236}">
                <a16:creationId xmlns:a16="http://schemas.microsoft.com/office/drawing/2014/main" id="{A0F279E6-5E56-0FAE-A404-84EA8AB0CC28}"/>
              </a:ext>
            </a:extLst>
          </p:cNvPr>
          <p:cNvSpPr txBox="1"/>
          <p:nvPr/>
        </p:nvSpPr>
        <p:spPr>
          <a:xfrm>
            <a:off x="604549" y="935887"/>
            <a:ext cx="5500495"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cs typeface="Arial"/>
              </a:rPr>
              <a:t>Politics – </a:t>
            </a:r>
            <a:r>
              <a:rPr lang="en-GB" sz="1600" dirty="0">
                <a:latin typeface="Arial"/>
                <a:cs typeface="Arial"/>
              </a:rPr>
              <a:t>politics are the things that the government or political parties do to try to change the way their country works.</a:t>
            </a:r>
          </a:p>
          <a:p>
            <a:endParaRPr lang="en-GB" sz="1600" dirty="0">
              <a:latin typeface="Arial"/>
              <a:cs typeface="Arial"/>
            </a:endParaRPr>
          </a:p>
          <a:p>
            <a:r>
              <a:rPr lang="en-GB" sz="1600" b="1" dirty="0">
                <a:latin typeface="Arial"/>
                <a:cs typeface="Arial"/>
              </a:rPr>
              <a:t>Charter – </a:t>
            </a:r>
            <a:r>
              <a:rPr lang="en-GB" sz="1600" dirty="0">
                <a:latin typeface="Arial"/>
                <a:cs typeface="Arial"/>
              </a:rPr>
              <a:t>a charter is a document that has a set of ideas about how to do something well</a:t>
            </a:r>
          </a:p>
          <a:p>
            <a:endParaRPr lang="en-GB" sz="1600" dirty="0">
              <a:latin typeface="Arial"/>
              <a:cs typeface="Arial"/>
            </a:endParaRPr>
          </a:p>
          <a:p>
            <a:r>
              <a:rPr lang="en-GB" sz="1600" b="1" dirty="0">
                <a:latin typeface="Arial"/>
                <a:cs typeface="Arial"/>
              </a:rPr>
              <a:t>Political Party or Political Parties – </a:t>
            </a:r>
            <a:r>
              <a:rPr lang="en-GB" sz="1600" dirty="0">
                <a:latin typeface="Arial"/>
                <a:cs typeface="Arial"/>
              </a:rPr>
              <a:t>A political party is a group of people who believe the same things about how the country should work. They come together as a group to try to win elections. </a:t>
            </a:r>
          </a:p>
          <a:p>
            <a:endParaRPr lang="en-GB" sz="1600" dirty="0">
              <a:latin typeface="Arial"/>
              <a:cs typeface="Arial"/>
            </a:endParaRPr>
          </a:p>
          <a:p>
            <a:r>
              <a:rPr lang="en-GB" sz="1600" b="1" dirty="0">
                <a:latin typeface="Arial"/>
                <a:cs typeface="Arial"/>
              </a:rPr>
              <a:t>Statement – </a:t>
            </a:r>
            <a:r>
              <a:rPr lang="en-GB" sz="1600" dirty="0">
                <a:latin typeface="Arial"/>
                <a:cs typeface="Arial"/>
              </a:rPr>
              <a:t>A statement is when you describe something clearly in writing.</a:t>
            </a:r>
          </a:p>
          <a:p>
            <a:endParaRPr lang="en-GB" sz="1600" dirty="0">
              <a:latin typeface="Arial"/>
              <a:cs typeface="Arial"/>
            </a:endParaRPr>
          </a:p>
          <a:p>
            <a:r>
              <a:rPr lang="en-GB" sz="1600" b="1" dirty="0">
                <a:latin typeface="Arial"/>
                <a:cs typeface="Arial"/>
              </a:rPr>
              <a:t>Accessibility and Inclusion Statement – </a:t>
            </a:r>
            <a:r>
              <a:rPr lang="en-GB" sz="1600" dirty="0">
                <a:latin typeface="Arial"/>
                <a:cs typeface="Arial"/>
              </a:rPr>
              <a:t>An Accessibility and Inclusion Statement is when you write down how you will make sure that disabled people can be involved in something. It is like writing a promise.</a:t>
            </a:r>
          </a:p>
          <a:p>
            <a:endParaRPr lang="en-GB" sz="1600" dirty="0">
              <a:latin typeface="Arial"/>
              <a:cs typeface="Arial"/>
            </a:endParaRPr>
          </a:p>
          <a:p>
            <a:r>
              <a:rPr lang="en-GB" sz="1600" b="1" dirty="0">
                <a:latin typeface="Arial"/>
                <a:cs typeface="Arial"/>
              </a:rPr>
              <a:t>Publish – </a:t>
            </a:r>
            <a:r>
              <a:rPr lang="en-GB" sz="1600" dirty="0">
                <a:latin typeface="Arial"/>
                <a:cs typeface="Arial"/>
              </a:rPr>
              <a:t>When you publish something, you make sure that lots of people can read it.</a:t>
            </a:r>
          </a:p>
          <a:p>
            <a:endParaRPr lang="en-GB" sz="1600" dirty="0">
              <a:latin typeface="Arial"/>
              <a:cs typeface="Arial"/>
            </a:endParaRPr>
          </a:p>
          <a:p>
            <a:r>
              <a:rPr lang="en-GB" sz="1600" b="1" dirty="0">
                <a:latin typeface="Arial"/>
                <a:cs typeface="Arial"/>
              </a:rPr>
              <a:t>Social Model of Disability – </a:t>
            </a:r>
            <a:r>
              <a:rPr lang="en-GB" sz="1600" dirty="0">
                <a:latin typeface="Arial"/>
                <a:cs typeface="Arial"/>
              </a:rPr>
              <a:t>The Social Model of Disability is a way to think about disability. It shows how to include disabled people.</a:t>
            </a:r>
          </a:p>
          <a:p>
            <a:endParaRPr lang="en-GB" sz="1600" dirty="0">
              <a:latin typeface="Arial"/>
              <a:cs typeface="Arial"/>
            </a:endParaRPr>
          </a:p>
          <a:p>
            <a:r>
              <a:rPr lang="en-GB" sz="1600" b="1" dirty="0">
                <a:latin typeface="Arial"/>
                <a:cs typeface="Arial"/>
              </a:rPr>
              <a:t>Accessible – </a:t>
            </a:r>
            <a:r>
              <a:rPr lang="en-GB" sz="1600" dirty="0">
                <a:latin typeface="Arial"/>
                <a:cs typeface="Arial"/>
              </a:rPr>
              <a:t>When you make something accessible, you make sure that everybody can use or understand it.</a:t>
            </a:r>
          </a:p>
          <a:p>
            <a:endParaRPr lang="en-GB" sz="1600" dirty="0">
              <a:latin typeface="Arial"/>
              <a:cs typeface="Arial"/>
            </a:endParaRPr>
          </a:p>
          <a:p>
            <a:r>
              <a:rPr lang="en-GB" sz="1600" b="1" dirty="0">
                <a:latin typeface="Arial"/>
                <a:cs typeface="Arial"/>
              </a:rPr>
              <a:t>Diversity and Inclusion Guidance –</a:t>
            </a:r>
            <a:r>
              <a:rPr lang="en-GB" sz="1600" dirty="0">
                <a:latin typeface="Arial"/>
                <a:cs typeface="Arial"/>
              </a:rPr>
              <a:t> Welsh Government’s guide to make sure everyone is treated fairly.</a:t>
            </a:r>
          </a:p>
          <a:p>
            <a:endParaRPr lang="en-GB" sz="1600" dirty="0">
              <a:latin typeface="Arial"/>
              <a:cs typeface="Arial"/>
            </a:endParaRPr>
          </a:p>
        </p:txBody>
      </p:sp>
      <p:sp>
        <p:nvSpPr>
          <p:cNvPr id="4" name="Slide Number Placeholder 3">
            <a:extLst>
              <a:ext uri="{FF2B5EF4-FFF2-40B4-BE49-F238E27FC236}">
                <a16:creationId xmlns:a16="http://schemas.microsoft.com/office/drawing/2014/main" id="{AC88AE8F-306F-73AC-747D-DAF52C717BAB}"/>
              </a:ext>
            </a:extLst>
          </p:cNvPr>
          <p:cNvSpPr>
            <a:spLocks noGrp="1"/>
          </p:cNvSpPr>
          <p:nvPr>
            <p:ph type="sldNum" sz="quarter" idx="12"/>
          </p:nvPr>
        </p:nvSpPr>
        <p:spPr/>
        <p:txBody>
          <a:bodyPr/>
          <a:lstStyle/>
          <a:p>
            <a:fld id="{330EA680-D336-4FF7-8B7A-9848BB0A1C32}" type="slidenum">
              <a:rPr lang="en-GB" smtClean="0"/>
              <a:t>19</a:t>
            </a:fld>
            <a:endParaRPr lang="en-GB"/>
          </a:p>
        </p:txBody>
      </p:sp>
    </p:spTree>
    <p:extLst>
      <p:ext uri="{BB962C8B-B14F-4D97-AF65-F5344CB8AC3E}">
        <p14:creationId xmlns:p14="http://schemas.microsoft.com/office/powerpoint/2010/main" val="35546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5A4B8-BC74-4DA7-F61D-FD759820C0C5}"/>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p:cNvSpPr txBox="1"/>
          <p:nvPr/>
        </p:nvSpPr>
        <p:spPr>
          <a:xfrm>
            <a:off x="2783508" y="3154901"/>
            <a:ext cx="3262013" cy="154877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Words in </a:t>
            </a:r>
            <a:r>
              <a:rPr lang="en-US" sz="1600" b="1" kern="50" dirty="0">
                <a:solidFill>
                  <a:schemeClr val="accent1"/>
                </a:solidFill>
                <a:latin typeface="Arial"/>
                <a:cs typeface="Times New Roman"/>
              </a:rPr>
              <a:t>bold blue writing </a:t>
            </a:r>
            <a:r>
              <a:rPr lang="en-US" sz="1600" kern="50" dirty="0">
                <a:solidFill>
                  <a:schemeClr val="tx1"/>
                </a:solidFill>
                <a:latin typeface="Arial"/>
                <a:cs typeface="Times New Roman"/>
              </a:rPr>
              <a:t>may be hard to understand. You can check what these words mean on pages 19 and 20.</a:t>
            </a:r>
          </a:p>
        </p:txBody>
      </p:sp>
      <p:sp>
        <p:nvSpPr>
          <p:cNvPr id="31" name="Rectangle 30"/>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4" name="Rectangle 33"/>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83508" y="7328252"/>
            <a:ext cx="3328379"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Practice Solutions made this document into Easy Read using </a:t>
            </a:r>
            <a:r>
              <a:rPr lang="en-US" sz="1600" kern="50" dirty="0" err="1">
                <a:latin typeface="Arial"/>
                <a:cs typeface="Times New Roman"/>
              </a:rPr>
              <a:t>Photosymbols</a:t>
            </a:r>
            <a:r>
              <a:rPr lang="en-US" sz="1600" kern="50" dirty="0">
                <a:latin typeface="Arial"/>
                <a:cs typeface="Times New Roman"/>
              </a:rPr>
              <a:t>. </a:t>
            </a:r>
          </a:p>
        </p:txBody>
      </p:sp>
      <p:sp>
        <p:nvSpPr>
          <p:cNvPr id="37" name="Rectangle 36"/>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83508" y="1020917"/>
            <a:ext cx="3418946"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Times New Roman"/>
              </a:rPr>
              <a:t>This is an easy read document. You may still need support to read it. Ask someone you know to help you.</a:t>
            </a:r>
            <a:endParaRPr lang="en-US" dirty="0"/>
          </a:p>
        </p:txBody>
      </p:sp>
      <p:sp>
        <p:nvSpPr>
          <p:cNvPr id="2" name="TextBox 1">
            <a:extLst>
              <a:ext uri="{FF2B5EF4-FFF2-40B4-BE49-F238E27FC236}">
                <a16:creationId xmlns:a16="http://schemas.microsoft.com/office/drawing/2014/main" id="{3517BD9C-10D8-B219-B398-57366599BE05}"/>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How to use this Document</a:t>
            </a:r>
            <a:endParaRPr lang="en-US" sz="2000" b="1"/>
          </a:p>
        </p:txBody>
      </p:sp>
      <p:sp>
        <p:nvSpPr>
          <p:cNvPr id="3" name="Text Box 446">
            <a:extLst>
              <a:ext uri="{FF2B5EF4-FFF2-40B4-BE49-F238E27FC236}">
                <a16:creationId xmlns:a16="http://schemas.microsoft.com/office/drawing/2014/main" id="{AE9B57BE-2BE9-D6AC-FD7E-AD15B931BB80}"/>
              </a:ext>
            </a:extLst>
          </p:cNvPr>
          <p:cNvSpPr txBox="1"/>
          <p:nvPr/>
        </p:nvSpPr>
        <p:spPr>
          <a:xfrm>
            <a:off x="2752801" y="5197310"/>
            <a:ext cx="3328379"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Times New Roman"/>
              </a:rPr>
              <a:t>Where this document says</a:t>
            </a:r>
            <a:r>
              <a:rPr lang="en-US" sz="1600" b="1" kern="50" dirty="0">
                <a:latin typeface="Arial"/>
                <a:cs typeface="Times New Roman"/>
              </a:rPr>
              <a:t> we</a:t>
            </a:r>
            <a:r>
              <a:rPr lang="en-US" sz="1600" kern="50" dirty="0">
                <a:latin typeface="Arial"/>
                <a:cs typeface="Times New Roman"/>
              </a:rPr>
              <a:t> it means our political party.</a:t>
            </a:r>
          </a:p>
        </p:txBody>
      </p:sp>
      <p:pic>
        <p:nvPicPr>
          <p:cNvPr id="8" name="Picture 7" descr="A person holding a book&#10;&#10;AI-generated content may be incorrect.">
            <a:extLst>
              <a:ext uri="{FF2B5EF4-FFF2-40B4-BE49-F238E27FC236}">
                <a16:creationId xmlns:a16="http://schemas.microsoft.com/office/drawing/2014/main" id="{72DA1F57-AEBA-25F3-1D07-892057474689}"/>
              </a:ext>
            </a:extLst>
          </p:cNvPr>
          <p:cNvPicPr>
            <a:picLocks noChangeAspect="1"/>
          </p:cNvPicPr>
          <p:nvPr/>
        </p:nvPicPr>
        <p:blipFill>
          <a:blip r:embed="rId3"/>
          <a:srcRect l="5506" t="-3718" r="10937" b="13882"/>
          <a:stretch>
            <a:fillRect/>
          </a:stretch>
        </p:blipFill>
        <p:spPr>
          <a:xfrm>
            <a:off x="751145" y="3067201"/>
            <a:ext cx="1800886" cy="1642789"/>
          </a:xfrm>
          <a:prstGeom prst="rect">
            <a:avLst/>
          </a:prstGeom>
        </p:spPr>
      </p:pic>
      <p:pic>
        <p:nvPicPr>
          <p:cNvPr id="10" name="Picture 9" descr="A black and pink logo&#10;&#10;AI-generated content may be incorrect.">
            <a:extLst>
              <a:ext uri="{FF2B5EF4-FFF2-40B4-BE49-F238E27FC236}">
                <a16:creationId xmlns:a16="http://schemas.microsoft.com/office/drawing/2014/main" id="{02768458-E5C9-3F8B-3198-21F3F262D069}"/>
              </a:ext>
            </a:extLst>
          </p:cNvPr>
          <p:cNvPicPr>
            <a:picLocks noChangeAspect="1"/>
          </p:cNvPicPr>
          <p:nvPr/>
        </p:nvPicPr>
        <p:blipFill>
          <a:blip r:embed="rId4"/>
          <a:stretch>
            <a:fillRect/>
          </a:stretch>
        </p:blipFill>
        <p:spPr>
          <a:xfrm>
            <a:off x="751631" y="7807511"/>
            <a:ext cx="1886948" cy="683807"/>
          </a:xfrm>
          <a:prstGeom prst="rect">
            <a:avLst/>
          </a:prstGeom>
        </p:spPr>
      </p:pic>
      <p:sp>
        <p:nvSpPr>
          <p:cNvPr id="4" name="Slide Number Placeholder 3">
            <a:extLst>
              <a:ext uri="{FF2B5EF4-FFF2-40B4-BE49-F238E27FC236}">
                <a16:creationId xmlns:a16="http://schemas.microsoft.com/office/drawing/2014/main" id="{19943232-D4CA-6ABB-E5F0-60B1A8806E56}"/>
              </a:ext>
            </a:extLst>
          </p:cNvPr>
          <p:cNvSpPr>
            <a:spLocks noGrp="1"/>
          </p:cNvSpPr>
          <p:nvPr>
            <p:ph type="sldNum" sz="quarter" idx="12"/>
          </p:nvPr>
        </p:nvSpPr>
        <p:spPr/>
        <p:txBody>
          <a:bodyPr/>
          <a:lstStyle/>
          <a:p>
            <a:fld id="{330EA680-D336-4FF7-8B7A-9848BB0A1C32}" type="slidenum">
              <a:rPr lang="en-GB" smtClean="0"/>
              <a:t>2</a:t>
            </a:fld>
            <a:endParaRPr lang="en-GB"/>
          </a:p>
        </p:txBody>
      </p:sp>
      <p:pic>
        <p:nvPicPr>
          <p:cNvPr id="6" name="Picture 5" descr="General Election 2024: What is each party's logo and what do they mean ...">
            <a:extLst>
              <a:ext uri="{FF2B5EF4-FFF2-40B4-BE49-F238E27FC236}">
                <a16:creationId xmlns:a16="http://schemas.microsoft.com/office/drawing/2014/main" id="{88EBE223-1AF6-70EA-909E-6DDE8D8A614C}"/>
              </a:ext>
            </a:extLst>
          </p:cNvPr>
          <p:cNvPicPr>
            <a:picLocks noChangeAspect="1"/>
          </p:cNvPicPr>
          <p:nvPr/>
        </p:nvPicPr>
        <p:blipFill>
          <a:blip r:embed="rId5"/>
          <a:stretch>
            <a:fillRect/>
          </a:stretch>
        </p:blipFill>
        <p:spPr>
          <a:xfrm>
            <a:off x="798383" y="5442977"/>
            <a:ext cx="1786953" cy="1154323"/>
          </a:xfrm>
          <a:prstGeom prst="rect">
            <a:avLst/>
          </a:prstGeom>
        </p:spPr>
      </p:pic>
      <p:pic>
        <p:nvPicPr>
          <p:cNvPr id="1026" name="Picture 2" descr="easy read icon of book in blue circle">
            <a:extLst>
              <a:ext uri="{FF2B5EF4-FFF2-40B4-BE49-F238E27FC236}">
                <a16:creationId xmlns:a16="http://schemas.microsoft.com/office/drawing/2014/main" id="{57372FFF-7BCE-507D-FA68-A90C2630D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40" y="874050"/>
            <a:ext cx="1867496" cy="186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03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ECAA-1F53-4783-7D61-E49510DBCA0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C3C051CD-DEE4-A705-94BA-4E32D43BC08F}"/>
              </a:ext>
            </a:extLst>
          </p:cNvPr>
          <p:cNvSpPr/>
          <p:nvPr/>
        </p:nvSpPr>
        <p:spPr>
          <a:xfrm>
            <a:off x="599955" y="807687"/>
            <a:ext cx="5514015" cy="8402518"/>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E71202F8-CCC1-42EB-1600-698C48357767}"/>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Hard Words</a:t>
            </a:r>
            <a:endParaRPr lang="en-US" dirty="0"/>
          </a:p>
        </p:txBody>
      </p:sp>
      <p:sp>
        <p:nvSpPr>
          <p:cNvPr id="4" name="TextBox 3">
            <a:extLst>
              <a:ext uri="{FF2B5EF4-FFF2-40B4-BE49-F238E27FC236}">
                <a16:creationId xmlns:a16="http://schemas.microsoft.com/office/drawing/2014/main" id="{733F9E12-C7A1-60AD-DA66-C9B7FBA471BE}"/>
              </a:ext>
            </a:extLst>
          </p:cNvPr>
          <p:cNvSpPr txBox="1"/>
          <p:nvPr/>
        </p:nvSpPr>
        <p:spPr>
          <a:xfrm>
            <a:off x="606341" y="801373"/>
            <a:ext cx="5509451"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Arial"/>
                <a:cs typeface="Segoe UI"/>
              </a:rPr>
              <a:t>Elected – </a:t>
            </a:r>
            <a:r>
              <a:rPr lang="en-GB" sz="1600" dirty="0">
                <a:latin typeface="Arial"/>
                <a:cs typeface="Segoe UI"/>
              </a:rPr>
              <a:t>People are elected when lots of other people vote for them because they think they will do a good job.</a:t>
            </a:r>
            <a:r>
              <a:rPr lang="en-US" sz="1600" dirty="0">
                <a:latin typeface="Arial"/>
                <a:cs typeface="Segoe UI"/>
              </a:rPr>
              <a:t>​</a:t>
            </a:r>
          </a:p>
          <a:p>
            <a:endParaRPr lang="en-US" sz="1600" dirty="0">
              <a:latin typeface="Arial"/>
              <a:cs typeface="Segoe UI"/>
            </a:endParaRPr>
          </a:p>
          <a:p>
            <a:r>
              <a:rPr lang="en-GB" sz="1600" b="1" dirty="0">
                <a:latin typeface="Arial"/>
                <a:cs typeface="Segoe UI"/>
              </a:rPr>
              <a:t>Job-share – </a:t>
            </a:r>
            <a:r>
              <a:rPr lang="en-GB" sz="1600" dirty="0">
                <a:latin typeface="Arial"/>
                <a:cs typeface="Segoe UI"/>
              </a:rPr>
              <a:t>A job-share is when more than one person does the same job. They usually do the job on different days or at different times. </a:t>
            </a:r>
            <a:r>
              <a:rPr lang="en-US" sz="1600" dirty="0">
                <a:latin typeface="Arial"/>
                <a:cs typeface="Segoe UI"/>
              </a:rPr>
              <a:t>​</a:t>
            </a:r>
            <a:endParaRPr lang="en-US" dirty="0"/>
          </a:p>
          <a:p>
            <a:endParaRPr lang="en-US" sz="1600" dirty="0">
              <a:latin typeface="Arial"/>
              <a:cs typeface="Segoe UI"/>
            </a:endParaRPr>
          </a:p>
          <a:p>
            <a:r>
              <a:rPr lang="en-GB" sz="1600" b="1" dirty="0">
                <a:latin typeface="Arial"/>
                <a:cs typeface="Segoe UI"/>
              </a:rPr>
              <a:t>Policy or Policies – </a:t>
            </a:r>
            <a:r>
              <a:rPr lang="en-GB" sz="1600" dirty="0">
                <a:latin typeface="Arial"/>
                <a:cs typeface="Segoe UI"/>
              </a:rPr>
              <a:t>A policy is when a group of people agree to do things a certain way.</a:t>
            </a:r>
            <a:r>
              <a:rPr lang="en-US" sz="1600" dirty="0">
                <a:latin typeface="Arial"/>
                <a:cs typeface="Segoe UI"/>
              </a:rPr>
              <a:t>​</a:t>
            </a:r>
          </a:p>
          <a:p>
            <a:endParaRPr lang="en-US" sz="1600" dirty="0">
              <a:latin typeface="Arial"/>
              <a:cs typeface="Segoe UI"/>
            </a:endParaRPr>
          </a:p>
          <a:p>
            <a:r>
              <a:rPr lang="en-GB" sz="1600" b="1" dirty="0">
                <a:latin typeface="Arial"/>
                <a:cs typeface="Segoe UI"/>
              </a:rPr>
              <a:t>Conference – </a:t>
            </a:r>
            <a:r>
              <a:rPr lang="en-GB" sz="1600" dirty="0">
                <a:latin typeface="Arial"/>
                <a:cs typeface="Segoe UI"/>
              </a:rPr>
              <a:t>A conference is a formal meeting. Sometimes they last for more than one day.</a:t>
            </a:r>
            <a:r>
              <a:rPr lang="en-US" sz="1600" dirty="0">
                <a:latin typeface="Arial"/>
                <a:cs typeface="Segoe UI"/>
              </a:rPr>
              <a:t>​</a:t>
            </a:r>
          </a:p>
          <a:p>
            <a:endParaRPr lang="en-US" sz="1600" dirty="0">
              <a:latin typeface="Arial"/>
              <a:cs typeface="Segoe UI"/>
            </a:endParaRPr>
          </a:p>
          <a:p>
            <a:r>
              <a:rPr lang="en-GB" sz="1600" b="1" dirty="0">
                <a:latin typeface="Arial"/>
                <a:cs typeface="Segoe UI"/>
              </a:rPr>
              <a:t>Empower – </a:t>
            </a:r>
            <a:r>
              <a:rPr lang="en-GB" sz="1600" dirty="0">
                <a:latin typeface="Arial"/>
                <a:cs typeface="Segoe UI"/>
              </a:rPr>
              <a:t>This means to make someone stronger and more confident in themselves and their rights.</a:t>
            </a:r>
            <a:r>
              <a:rPr lang="en-US" sz="1600" dirty="0">
                <a:latin typeface="Arial"/>
                <a:cs typeface="Segoe UI"/>
              </a:rPr>
              <a:t>​</a:t>
            </a:r>
          </a:p>
          <a:p>
            <a:endParaRPr lang="en-US" sz="1600" dirty="0">
              <a:latin typeface="Arial"/>
              <a:cs typeface="Segoe UI"/>
            </a:endParaRPr>
          </a:p>
          <a:p>
            <a:r>
              <a:rPr lang="en-GB" sz="1600" b="1" dirty="0">
                <a:latin typeface="Arial"/>
                <a:cs typeface="Segoe UI"/>
              </a:rPr>
              <a:t>Reasonable Adjustments – </a:t>
            </a:r>
            <a:r>
              <a:rPr lang="en-GB" sz="1600" dirty="0">
                <a:latin typeface="Arial"/>
                <a:cs typeface="Segoe UI"/>
              </a:rPr>
              <a:t>This is where the person you work for makes changes so that it is easier for a disabled person to go to work or to take part in something.</a:t>
            </a:r>
            <a:r>
              <a:rPr lang="en-US" sz="1600" dirty="0">
                <a:latin typeface="Arial"/>
                <a:cs typeface="Segoe UI"/>
              </a:rPr>
              <a:t>​</a:t>
            </a:r>
          </a:p>
          <a:p>
            <a:endParaRPr lang="en-US" sz="1600" dirty="0">
              <a:latin typeface="Arial"/>
              <a:cs typeface="Segoe UI"/>
            </a:endParaRPr>
          </a:p>
          <a:p>
            <a:r>
              <a:rPr lang="en-GB" sz="1600" b="1" dirty="0">
                <a:latin typeface="Arial"/>
                <a:cs typeface="Segoe UI"/>
              </a:rPr>
              <a:t>Discrimination – </a:t>
            </a:r>
            <a:r>
              <a:rPr lang="en-GB" sz="1600" dirty="0">
                <a:latin typeface="Arial"/>
                <a:cs typeface="Segoe UI"/>
              </a:rPr>
              <a:t>Discrimination is when you treat people unfairly because of their disability, gender, race or other differences.</a:t>
            </a:r>
            <a:r>
              <a:rPr lang="en-US" sz="1600" dirty="0">
                <a:latin typeface="Arial"/>
                <a:cs typeface="Segoe UI"/>
              </a:rPr>
              <a:t>​</a:t>
            </a:r>
          </a:p>
          <a:p>
            <a:endParaRPr lang="en-US" sz="1600" dirty="0">
              <a:latin typeface="Arial"/>
              <a:cs typeface="Segoe UI"/>
            </a:endParaRPr>
          </a:p>
          <a:p>
            <a:r>
              <a:rPr lang="en-GB" sz="1600" b="1" dirty="0">
                <a:latin typeface="Arial"/>
                <a:cs typeface="Segoe UI"/>
              </a:rPr>
              <a:t>Respectful – </a:t>
            </a:r>
            <a:r>
              <a:rPr lang="en-GB" sz="1600" dirty="0">
                <a:latin typeface="Arial"/>
                <a:cs typeface="Segoe UI"/>
              </a:rPr>
              <a:t>this means thinking about somebody’s feelings and rights, and being kind to them.</a:t>
            </a:r>
            <a:r>
              <a:rPr lang="en-US" sz="1600" dirty="0">
                <a:latin typeface="Arial"/>
                <a:cs typeface="Segoe UI"/>
              </a:rPr>
              <a:t>​</a:t>
            </a:r>
          </a:p>
          <a:p>
            <a:endParaRPr lang="en-US" sz="1600" dirty="0">
              <a:latin typeface="Arial"/>
              <a:cs typeface="Segoe UI"/>
            </a:endParaRPr>
          </a:p>
          <a:p>
            <a:r>
              <a:rPr lang="en-GB" sz="1600" b="1" dirty="0">
                <a:latin typeface="Arial"/>
                <a:cs typeface="Segoe UI"/>
              </a:rPr>
              <a:t>Leader – </a:t>
            </a:r>
            <a:r>
              <a:rPr lang="en-GB" sz="1600" dirty="0">
                <a:latin typeface="Arial"/>
                <a:cs typeface="Segoe UI"/>
              </a:rPr>
              <a:t>A leader is someone who takes charge of a group. In politics, each party has a party leader.</a:t>
            </a:r>
            <a:r>
              <a:rPr lang="en-US" sz="1600" dirty="0">
                <a:latin typeface="Arial"/>
                <a:cs typeface="Segoe UI"/>
              </a:rPr>
              <a:t>​</a:t>
            </a:r>
          </a:p>
          <a:p>
            <a:endParaRPr lang="en-US" sz="1600" dirty="0">
              <a:latin typeface="Arial"/>
              <a:cs typeface="Segoe UI"/>
            </a:endParaRPr>
          </a:p>
          <a:p>
            <a:r>
              <a:rPr lang="en-GB" sz="1600" b="1" dirty="0">
                <a:latin typeface="Arial"/>
                <a:cs typeface="Segoe UI"/>
              </a:rPr>
              <a:t>Hybrid – </a:t>
            </a:r>
            <a:r>
              <a:rPr lang="en-GB" sz="1600" dirty="0">
                <a:latin typeface="Arial"/>
                <a:cs typeface="Segoe UI"/>
              </a:rPr>
              <a:t>Hybrid means a mixture of two things. In our charter it means to mix spending time together in person and through technology.</a:t>
            </a:r>
            <a:r>
              <a:rPr lang="en-US" sz="1600" dirty="0">
                <a:latin typeface="Arial"/>
                <a:cs typeface="Segoe UI"/>
              </a:rPr>
              <a:t>​</a:t>
            </a:r>
          </a:p>
        </p:txBody>
      </p:sp>
      <p:sp>
        <p:nvSpPr>
          <p:cNvPr id="2" name="Slide Number Placeholder 1">
            <a:extLst>
              <a:ext uri="{FF2B5EF4-FFF2-40B4-BE49-F238E27FC236}">
                <a16:creationId xmlns:a16="http://schemas.microsoft.com/office/drawing/2014/main" id="{AB1FD0F8-6203-BD44-0F3F-12FA9BE7ACB7}"/>
              </a:ext>
            </a:extLst>
          </p:cNvPr>
          <p:cNvSpPr>
            <a:spLocks noGrp="1"/>
          </p:cNvSpPr>
          <p:nvPr>
            <p:ph type="sldNum" sz="quarter" idx="12"/>
          </p:nvPr>
        </p:nvSpPr>
        <p:spPr/>
        <p:txBody>
          <a:bodyPr/>
          <a:lstStyle/>
          <a:p>
            <a:fld id="{330EA680-D336-4FF7-8B7A-9848BB0A1C32}" type="slidenum">
              <a:rPr lang="en-GB" smtClean="0"/>
              <a:t>20</a:t>
            </a:fld>
            <a:endParaRPr lang="en-GB"/>
          </a:p>
        </p:txBody>
      </p:sp>
    </p:spTree>
    <p:extLst>
      <p:ext uri="{BB962C8B-B14F-4D97-AF65-F5344CB8AC3E}">
        <p14:creationId xmlns:p14="http://schemas.microsoft.com/office/powerpoint/2010/main" val="414317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99BA-D4A1-78ED-82DC-41EDFAC4FD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5344A8-4B2A-A54E-3930-877438471980}"/>
              </a:ext>
            </a:extLst>
          </p:cNvPr>
          <p:cNvSpPr txBox="1"/>
          <p:nvPr/>
        </p:nvSpPr>
        <p:spPr>
          <a:xfrm>
            <a:off x="676718" y="748709"/>
            <a:ext cx="5514531"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latin typeface="Arial"/>
                <a:ea typeface="Calibri"/>
                <a:cs typeface="Calibri"/>
              </a:rPr>
              <a:t>Contents</a:t>
            </a:r>
          </a:p>
          <a:p>
            <a:endParaRPr lang="en-GB" sz="2000" b="1" dirty="0">
              <a:latin typeface="Arial"/>
              <a:ea typeface="Calibri"/>
              <a:cs typeface="Calibri"/>
            </a:endParaRPr>
          </a:p>
          <a:p>
            <a:r>
              <a:rPr lang="en-GB" b="1" dirty="0">
                <a:latin typeface="Arial"/>
                <a:ea typeface="Calibri"/>
                <a:cs typeface="Calibri"/>
              </a:rPr>
              <a:t>About Access to Politics      Page 4</a:t>
            </a:r>
          </a:p>
          <a:p>
            <a:endParaRPr lang="en-GB" b="1" dirty="0">
              <a:latin typeface="Arial"/>
              <a:ea typeface="Calibri"/>
              <a:cs typeface="Calibri"/>
            </a:endParaRPr>
          </a:p>
          <a:p>
            <a:r>
              <a:rPr lang="en-GB" b="1" dirty="0">
                <a:latin typeface="Arial"/>
                <a:ea typeface="Calibri"/>
                <a:cs typeface="Calibri"/>
              </a:rPr>
              <a:t>The Charter Points           Page 6</a:t>
            </a:r>
          </a:p>
          <a:p>
            <a:endParaRPr lang="en-GB" dirty="0">
              <a:latin typeface="Arial"/>
              <a:ea typeface="Calibri"/>
              <a:cs typeface="Calibri"/>
            </a:endParaRPr>
          </a:p>
          <a:p>
            <a:r>
              <a:rPr lang="en-GB" sz="1600" dirty="0">
                <a:latin typeface="Arial"/>
                <a:ea typeface="Calibri"/>
                <a:cs typeface="Calibri"/>
              </a:rPr>
              <a:t>Accessibility and inclusion         Page 8</a:t>
            </a:r>
          </a:p>
          <a:p>
            <a:endParaRPr lang="en-GB" sz="1600" dirty="0">
              <a:latin typeface="Arial"/>
              <a:ea typeface="Calibri"/>
              <a:cs typeface="Calibri"/>
            </a:endParaRPr>
          </a:p>
          <a:p>
            <a:r>
              <a:rPr lang="en-GB" sz="1600" dirty="0">
                <a:latin typeface="Arial"/>
                <a:ea typeface="Calibri"/>
                <a:cs typeface="Calibri"/>
              </a:rPr>
              <a:t>A disabled member's group          Page 11</a:t>
            </a:r>
          </a:p>
          <a:p>
            <a:endParaRPr lang="en-GB" sz="1600" dirty="0">
              <a:latin typeface="Arial"/>
              <a:ea typeface="Calibri"/>
              <a:cs typeface="Calibri"/>
            </a:endParaRPr>
          </a:p>
          <a:p>
            <a:r>
              <a:rPr lang="en-GB" sz="1600" dirty="0">
                <a:latin typeface="Arial"/>
                <a:ea typeface="Calibri"/>
                <a:cs typeface="Calibri"/>
              </a:rPr>
              <a:t>Disability equality training                  Page 12</a:t>
            </a:r>
          </a:p>
          <a:p>
            <a:endParaRPr lang="en-GB" sz="1600" dirty="0">
              <a:latin typeface="Arial"/>
              <a:ea typeface="Calibri"/>
              <a:cs typeface="Calibri"/>
            </a:endParaRPr>
          </a:p>
          <a:p>
            <a:r>
              <a:rPr lang="en-GB" sz="1600" dirty="0">
                <a:latin typeface="Arial"/>
                <a:ea typeface="Calibri"/>
                <a:cs typeface="Calibri"/>
              </a:rPr>
              <a:t>Talking about disabilities                                 Page 13</a:t>
            </a:r>
          </a:p>
          <a:p>
            <a:endParaRPr lang="en-GB" sz="1600" dirty="0">
              <a:latin typeface="Arial"/>
              <a:ea typeface="Calibri"/>
              <a:cs typeface="Calibri"/>
            </a:endParaRPr>
          </a:p>
          <a:p>
            <a:r>
              <a:rPr lang="en-GB" sz="1600" dirty="0">
                <a:latin typeface="Arial"/>
                <a:ea typeface="Calibri"/>
                <a:cs typeface="Calibri"/>
              </a:rPr>
              <a:t>Everyone can be involved                               Page 14</a:t>
            </a:r>
          </a:p>
          <a:p>
            <a:endParaRPr lang="en-GB" sz="1600" dirty="0">
              <a:latin typeface="Arial"/>
              <a:ea typeface="Calibri"/>
              <a:cs typeface="Calibri"/>
            </a:endParaRPr>
          </a:p>
          <a:p>
            <a:r>
              <a:rPr lang="en-GB" sz="1600" dirty="0">
                <a:latin typeface="Arial"/>
                <a:ea typeface="Calibri"/>
                <a:cs typeface="Calibri"/>
              </a:rPr>
              <a:t>Sharing information                                         Page 15</a:t>
            </a:r>
          </a:p>
          <a:p>
            <a:endParaRPr lang="en-GB" sz="1600" dirty="0">
              <a:latin typeface="Arial"/>
              <a:ea typeface="Calibri"/>
              <a:cs typeface="Calibri"/>
            </a:endParaRPr>
          </a:p>
          <a:p>
            <a:r>
              <a:rPr lang="en-GB" sz="1600" dirty="0">
                <a:latin typeface="Arial"/>
                <a:ea typeface="Calibri"/>
                <a:cs typeface="Calibri"/>
              </a:rPr>
              <a:t>Helping people to job-share                            Page 16</a:t>
            </a:r>
          </a:p>
          <a:p>
            <a:endParaRPr lang="en-GB" sz="1600" dirty="0">
              <a:latin typeface="Arial"/>
              <a:ea typeface="Calibri"/>
              <a:cs typeface="Calibri"/>
            </a:endParaRPr>
          </a:p>
          <a:p>
            <a:r>
              <a:rPr lang="en-GB" sz="1600" dirty="0">
                <a:latin typeface="Arial"/>
                <a:ea typeface="Calibri"/>
                <a:cs typeface="Calibri"/>
              </a:rPr>
              <a:t>Working in politics                                           Page 17</a:t>
            </a:r>
          </a:p>
          <a:p>
            <a:endParaRPr lang="en-GB" sz="1600" dirty="0">
              <a:latin typeface="Arial"/>
              <a:ea typeface="Calibri"/>
              <a:cs typeface="Calibri"/>
            </a:endParaRPr>
          </a:p>
          <a:p>
            <a:r>
              <a:rPr lang="en-GB" sz="1600" dirty="0">
                <a:latin typeface="Arial"/>
                <a:ea typeface="Calibri"/>
                <a:cs typeface="Calibri"/>
              </a:rPr>
              <a:t>The social model of disability                          Page 18</a:t>
            </a:r>
          </a:p>
          <a:p>
            <a:endParaRPr lang="en-GB" dirty="0">
              <a:latin typeface="Arial"/>
              <a:ea typeface="Calibri"/>
              <a:cs typeface="Calibri"/>
            </a:endParaRPr>
          </a:p>
          <a:p>
            <a:r>
              <a:rPr lang="en-GB" b="1" dirty="0">
                <a:latin typeface="Arial"/>
                <a:ea typeface="Calibri"/>
                <a:cs typeface="Calibri"/>
              </a:rPr>
              <a:t>Hard Words                                           Page 19</a:t>
            </a:r>
          </a:p>
        </p:txBody>
      </p:sp>
      <p:sp>
        <p:nvSpPr>
          <p:cNvPr id="3" name="Slide Number Placeholder 2">
            <a:extLst>
              <a:ext uri="{FF2B5EF4-FFF2-40B4-BE49-F238E27FC236}">
                <a16:creationId xmlns:a16="http://schemas.microsoft.com/office/drawing/2014/main" id="{1C02C6A2-515F-17B4-846B-0CBE809B33CC}"/>
              </a:ext>
            </a:extLst>
          </p:cNvPr>
          <p:cNvSpPr>
            <a:spLocks noGrp="1"/>
          </p:cNvSpPr>
          <p:nvPr>
            <p:ph type="sldNum" sz="quarter" idx="12"/>
          </p:nvPr>
        </p:nvSpPr>
        <p:spPr/>
        <p:txBody>
          <a:bodyPr/>
          <a:lstStyle/>
          <a:p>
            <a:fld id="{330EA680-D336-4FF7-8B7A-9848BB0A1C32}" type="slidenum">
              <a:rPr lang="en-GB" smtClean="0"/>
              <a:t>3</a:t>
            </a:fld>
            <a:endParaRPr lang="en-GB"/>
          </a:p>
        </p:txBody>
      </p:sp>
    </p:spTree>
    <p:extLst>
      <p:ext uri="{BB962C8B-B14F-4D97-AF65-F5344CB8AC3E}">
        <p14:creationId xmlns:p14="http://schemas.microsoft.com/office/powerpoint/2010/main" val="205433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A73B-2201-648B-765F-4A85EA2C99B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CDA9F9-20AC-2949-1C01-70E94A9B121F}"/>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E2F7057-43CC-8DAE-5C5D-A9D84607113E}"/>
              </a:ext>
            </a:extLst>
          </p:cNvPr>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a:extLst>
              <a:ext uri="{FF2B5EF4-FFF2-40B4-BE49-F238E27FC236}">
                <a16:creationId xmlns:a16="http://schemas.microsoft.com/office/drawing/2014/main" id="{8C525DC8-336C-98D5-2525-4AA7985E4C9F}"/>
              </a:ext>
            </a:extLst>
          </p:cNvPr>
          <p:cNvSpPr txBox="1"/>
          <p:nvPr/>
        </p:nvSpPr>
        <p:spPr>
          <a:xfrm>
            <a:off x="2783508" y="3154901"/>
            <a:ext cx="3262013" cy="154877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r>
              <a:rPr lang="en-US" sz="1600" kern="50" dirty="0">
                <a:latin typeface="Arial"/>
                <a:ea typeface="+mn-lt"/>
                <a:cs typeface="+mn-lt"/>
              </a:rPr>
              <a:t>This </a:t>
            </a:r>
            <a:r>
              <a:rPr lang="en-US" sz="1600" b="1" kern="50" dirty="0">
                <a:solidFill>
                  <a:schemeClr val="accent1"/>
                </a:solidFill>
                <a:latin typeface="Arial"/>
                <a:ea typeface="+mn-lt"/>
                <a:cs typeface="+mn-lt"/>
              </a:rPr>
              <a:t>charter </a:t>
            </a:r>
            <a:r>
              <a:rPr lang="en-US" sz="1600" kern="50" dirty="0">
                <a:latin typeface="Arial"/>
                <a:ea typeface="+mn-lt"/>
                <a:cs typeface="+mn-lt"/>
              </a:rPr>
              <a:t>was written by the</a:t>
            </a:r>
            <a:endParaRPr lang="en-US" sz="1600">
              <a:latin typeface="Arial"/>
              <a:cs typeface="Arial"/>
            </a:endParaRPr>
          </a:p>
          <a:p>
            <a:r>
              <a:rPr lang="en-US" sz="1600" kern="50" dirty="0">
                <a:latin typeface="Arial"/>
                <a:ea typeface="+mn-lt"/>
                <a:cs typeface="+mn-lt"/>
              </a:rPr>
              <a:t>Access to Politics Grassroots</a:t>
            </a:r>
            <a:endParaRPr lang="en-US" sz="1600">
              <a:latin typeface="Arial"/>
              <a:cs typeface="Arial"/>
            </a:endParaRPr>
          </a:p>
          <a:p>
            <a:r>
              <a:rPr lang="en-US" sz="1600" kern="50" dirty="0">
                <a:latin typeface="Arial"/>
                <a:ea typeface="+mn-lt"/>
                <a:cs typeface="+mn-lt"/>
              </a:rPr>
              <a:t>Network Members. This is a group</a:t>
            </a:r>
            <a:endParaRPr lang="en-US" sz="1600">
              <a:latin typeface="Arial"/>
              <a:cs typeface="Arial"/>
            </a:endParaRPr>
          </a:p>
          <a:p>
            <a:r>
              <a:rPr lang="en-US" sz="1600" kern="50" dirty="0">
                <a:latin typeface="Arial"/>
                <a:ea typeface="+mn-lt"/>
                <a:cs typeface="+mn-lt"/>
              </a:rPr>
              <a:t>for disabled people who are</a:t>
            </a:r>
            <a:endParaRPr lang="en-US" sz="1600">
              <a:latin typeface="Arial"/>
              <a:ea typeface="+mn-lt"/>
              <a:cs typeface="+mn-lt"/>
            </a:endParaRPr>
          </a:p>
          <a:p>
            <a:pPr>
              <a:lnSpc>
                <a:spcPct val="90000"/>
              </a:lnSpc>
            </a:pPr>
            <a:r>
              <a:rPr lang="en-US" sz="1600" kern="50" dirty="0">
                <a:latin typeface="Arial"/>
                <a:ea typeface="+mn-lt"/>
                <a:cs typeface="+mn-lt"/>
              </a:rPr>
              <a:t>interested in politics. </a:t>
            </a:r>
            <a:endParaRPr lang="en-US" dirty="0">
              <a:latin typeface="Arial"/>
            </a:endParaRPr>
          </a:p>
        </p:txBody>
      </p:sp>
      <p:sp>
        <p:nvSpPr>
          <p:cNvPr id="31" name="Rectangle 30">
            <a:extLst>
              <a:ext uri="{FF2B5EF4-FFF2-40B4-BE49-F238E27FC236}">
                <a16:creationId xmlns:a16="http://schemas.microsoft.com/office/drawing/2014/main" id="{D2854821-452C-124F-C51B-6782C024F10D}"/>
              </a:ext>
            </a:extLst>
          </p:cNvPr>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2" name="Text Box 444">
            <a:extLst>
              <a:ext uri="{FF2B5EF4-FFF2-40B4-BE49-F238E27FC236}">
                <a16:creationId xmlns:a16="http://schemas.microsoft.com/office/drawing/2014/main" id="{F4DA9D5F-C3E1-ABAA-BF11-0DA2BA9C40E3}"/>
              </a:ext>
            </a:extLst>
          </p:cNvPr>
          <p:cNvSpPr txBox="1"/>
          <p:nvPr/>
        </p:nvSpPr>
        <p:spPr>
          <a:xfrm>
            <a:off x="2783508" y="5194268"/>
            <a:ext cx="3418946"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Access to Politics Charter written by Inclusion Scotland was used to help write it. Disability Wales want to thank Inclusion Scotland for letting them use the charter. </a:t>
            </a:r>
            <a:endParaRPr lang="en-US" dirty="0"/>
          </a:p>
        </p:txBody>
      </p:sp>
      <p:sp>
        <p:nvSpPr>
          <p:cNvPr id="34" name="Rectangle 33">
            <a:extLst>
              <a:ext uri="{FF2B5EF4-FFF2-40B4-BE49-F238E27FC236}">
                <a16:creationId xmlns:a16="http://schemas.microsoft.com/office/drawing/2014/main" id="{A45C7543-4FB9-A0A1-7FF2-118FC1AA3506}"/>
              </a:ext>
            </a:extLst>
          </p:cNvPr>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a:extLst>
              <a:ext uri="{FF2B5EF4-FFF2-40B4-BE49-F238E27FC236}">
                <a16:creationId xmlns:a16="http://schemas.microsoft.com/office/drawing/2014/main" id="{5AC0A467-CD05-8E28-0396-560D8ED11CAD}"/>
              </a:ext>
            </a:extLst>
          </p:cNvPr>
          <p:cNvSpPr txBox="1"/>
          <p:nvPr/>
        </p:nvSpPr>
        <p:spPr>
          <a:xfrm>
            <a:off x="2783508" y="7328252"/>
            <a:ext cx="3328379" cy="16353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Welsh Government gave Disability Wales funding for the Access to Politics project. Disability Wales want to thank the Welsh Government for this money.  </a:t>
            </a:r>
            <a:endParaRPr lang="en-US" dirty="0"/>
          </a:p>
        </p:txBody>
      </p:sp>
      <p:sp>
        <p:nvSpPr>
          <p:cNvPr id="37" name="Rectangle 36">
            <a:extLst>
              <a:ext uri="{FF2B5EF4-FFF2-40B4-BE49-F238E27FC236}">
                <a16:creationId xmlns:a16="http://schemas.microsoft.com/office/drawing/2014/main" id="{B8E3B93A-5BD4-F421-019F-39D4544C1AAB}"/>
              </a:ext>
            </a:extLst>
          </p:cNvPr>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a:extLst>
              <a:ext uri="{FF2B5EF4-FFF2-40B4-BE49-F238E27FC236}">
                <a16:creationId xmlns:a16="http://schemas.microsoft.com/office/drawing/2014/main" id="{D27E283A-8D89-438C-7961-F5E95FD622F6}"/>
              </a:ext>
            </a:extLst>
          </p:cNvPr>
          <p:cNvSpPr txBox="1"/>
          <p:nvPr/>
        </p:nvSpPr>
        <p:spPr>
          <a:xfrm>
            <a:off x="2783508" y="1020917"/>
            <a:ext cx="3260463" cy="172171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Arial"/>
              </a:rPr>
              <a:t>Access to </a:t>
            </a:r>
            <a:r>
              <a:rPr lang="en-US" sz="1600" b="1" kern="50" dirty="0">
                <a:solidFill>
                  <a:schemeClr val="accent1"/>
                </a:solidFill>
                <a:latin typeface="Arial"/>
                <a:ea typeface="ＭＳ 明朝"/>
                <a:cs typeface="Arial"/>
              </a:rPr>
              <a:t>Politics</a:t>
            </a:r>
            <a:r>
              <a:rPr lang="en-US" sz="1600" kern="50" dirty="0">
                <a:latin typeface="Arial"/>
                <a:ea typeface="ＭＳ 明朝"/>
                <a:cs typeface="Arial"/>
              </a:rPr>
              <a:t> is a project for disabled people in Wales. The project wants to make sure that disabled people have the same chance as everyone else to be involved in politics. </a:t>
            </a:r>
            <a:endParaRPr lang="en-US" dirty="0"/>
          </a:p>
          <a:p>
            <a:endParaRPr lang="en-GB" sz="1451" kern="50" dirty="0">
              <a:latin typeface="Arial"/>
              <a:ea typeface="ＭＳ 明朝"/>
              <a:cs typeface="Times New Roman"/>
            </a:endParaRPr>
          </a:p>
        </p:txBody>
      </p:sp>
      <p:sp>
        <p:nvSpPr>
          <p:cNvPr id="6" name="TextBox 5">
            <a:extLst>
              <a:ext uri="{FF2B5EF4-FFF2-40B4-BE49-F238E27FC236}">
                <a16:creationId xmlns:a16="http://schemas.microsoft.com/office/drawing/2014/main" id="{2FB2759B-69ED-4E36-EE12-31114A5AAC4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About Access to Politics</a:t>
            </a:r>
            <a:endParaRPr lang="en-US" sz="2000" b="1" dirty="0"/>
          </a:p>
        </p:txBody>
      </p:sp>
      <p:pic>
        <p:nvPicPr>
          <p:cNvPr id="4" name="Picture 2" descr="Graphical user interface&#10;&#10;Description automatically generated">
            <a:extLst>
              <a:ext uri="{FF2B5EF4-FFF2-40B4-BE49-F238E27FC236}">
                <a16:creationId xmlns:a16="http://schemas.microsoft.com/office/drawing/2014/main" id="{5F4EBB1B-FD2E-267C-3286-2D397D61C905}"/>
              </a:ext>
            </a:extLst>
          </p:cNvPr>
          <p:cNvPicPr>
            <a:picLocks noChangeAspect="1"/>
          </p:cNvPicPr>
          <p:nvPr/>
        </p:nvPicPr>
        <p:blipFill>
          <a:blip r:embed="rId3"/>
          <a:stretch>
            <a:fillRect/>
          </a:stretch>
        </p:blipFill>
        <p:spPr>
          <a:xfrm>
            <a:off x="655879" y="777239"/>
            <a:ext cx="1904791" cy="1905000"/>
          </a:xfrm>
          <a:prstGeom prst="rect">
            <a:avLst/>
          </a:prstGeom>
        </p:spPr>
      </p:pic>
      <p:pic>
        <p:nvPicPr>
          <p:cNvPr id="8" name="Picture 7" descr="A close-up of a sign&#10;&#10;AI-generated content may be incorrect.">
            <a:extLst>
              <a:ext uri="{FF2B5EF4-FFF2-40B4-BE49-F238E27FC236}">
                <a16:creationId xmlns:a16="http://schemas.microsoft.com/office/drawing/2014/main" id="{9A61301A-4194-B841-E751-800A45ED29EE}"/>
              </a:ext>
            </a:extLst>
          </p:cNvPr>
          <p:cNvPicPr>
            <a:picLocks noChangeAspect="1"/>
          </p:cNvPicPr>
          <p:nvPr/>
        </p:nvPicPr>
        <p:blipFill>
          <a:blip r:embed="rId4"/>
          <a:stretch>
            <a:fillRect/>
          </a:stretch>
        </p:blipFill>
        <p:spPr>
          <a:xfrm>
            <a:off x="806824" y="3231959"/>
            <a:ext cx="1790972" cy="1311142"/>
          </a:xfrm>
          <a:prstGeom prst="rect">
            <a:avLst/>
          </a:prstGeom>
        </p:spPr>
      </p:pic>
      <p:pic>
        <p:nvPicPr>
          <p:cNvPr id="10" name="Picture 9" descr="A logo with blue and orange text&#10;&#10;AI-generated content may be incorrect.">
            <a:extLst>
              <a:ext uri="{FF2B5EF4-FFF2-40B4-BE49-F238E27FC236}">
                <a16:creationId xmlns:a16="http://schemas.microsoft.com/office/drawing/2014/main" id="{EF640C25-5B96-FF01-2AC6-0561CAFA5C56}"/>
              </a:ext>
            </a:extLst>
          </p:cNvPr>
          <p:cNvPicPr>
            <a:picLocks noChangeAspect="1"/>
          </p:cNvPicPr>
          <p:nvPr/>
        </p:nvPicPr>
        <p:blipFill>
          <a:blip r:embed="rId5"/>
          <a:stretch>
            <a:fillRect/>
          </a:stretch>
        </p:blipFill>
        <p:spPr>
          <a:xfrm>
            <a:off x="763601" y="5629866"/>
            <a:ext cx="1790972" cy="748411"/>
          </a:xfrm>
          <a:prstGeom prst="rect">
            <a:avLst/>
          </a:prstGeom>
        </p:spPr>
      </p:pic>
      <p:pic>
        <p:nvPicPr>
          <p:cNvPr id="12" name="Picture 11" descr="Text&#10;&#10;Description automatically generated">
            <a:extLst>
              <a:ext uri="{FF2B5EF4-FFF2-40B4-BE49-F238E27FC236}">
                <a16:creationId xmlns:a16="http://schemas.microsoft.com/office/drawing/2014/main" id="{B44AB668-2E3B-4AFB-3C02-A88E78817A61}"/>
              </a:ext>
            </a:extLst>
          </p:cNvPr>
          <p:cNvPicPr>
            <a:picLocks noChangeAspect="1"/>
          </p:cNvPicPr>
          <p:nvPr/>
        </p:nvPicPr>
        <p:blipFill>
          <a:blip r:embed="rId6"/>
          <a:stretch>
            <a:fillRect/>
          </a:stretch>
        </p:blipFill>
        <p:spPr>
          <a:xfrm>
            <a:off x="767922" y="7358838"/>
            <a:ext cx="1782326" cy="1581150"/>
          </a:xfrm>
          <a:prstGeom prst="rect">
            <a:avLst/>
          </a:prstGeom>
        </p:spPr>
      </p:pic>
      <p:sp>
        <p:nvSpPr>
          <p:cNvPr id="2" name="Slide Number Placeholder 1">
            <a:extLst>
              <a:ext uri="{FF2B5EF4-FFF2-40B4-BE49-F238E27FC236}">
                <a16:creationId xmlns:a16="http://schemas.microsoft.com/office/drawing/2014/main" id="{0AE27CC9-57BF-3192-26FF-9E266096007D}"/>
              </a:ext>
            </a:extLst>
          </p:cNvPr>
          <p:cNvSpPr>
            <a:spLocks noGrp="1"/>
          </p:cNvSpPr>
          <p:nvPr>
            <p:ph type="sldNum" sz="quarter" idx="12"/>
          </p:nvPr>
        </p:nvSpPr>
        <p:spPr/>
        <p:txBody>
          <a:bodyPr/>
          <a:lstStyle/>
          <a:p>
            <a:fld id="{330EA680-D336-4FF7-8B7A-9848BB0A1C32}" type="slidenum">
              <a:rPr lang="en-GB" smtClean="0"/>
              <a:t>4</a:t>
            </a:fld>
            <a:endParaRPr lang="en-GB"/>
          </a:p>
        </p:txBody>
      </p:sp>
    </p:spTree>
    <p:extLst>
      <p:ext uri="{BB962C8B-B14F-4D97-AF65-F5344CB8AC3E}">
        <p14:creationId xmlns:p14="http://schemas.microsoft.com/office/powerpoint/2010/main" val="1235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5A4B8-BC74-4DA7-F61D-FD759820C0C5}"/>
              </a:ext>
            </a:extLst>
          </p:cNvPr>
          <p:cNvSpPr/>
          <p:nvPr/>
        </p:nvSpPr>
        <p:spPr>
          <a:xfrm>
            <a:off x="837503" y="3067201"/>
            <a:ext cx="1714761" cy="163654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657585" y="2904813"/>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29" name="Text Box 442"/>
          <p:cNvSpPr txBox="1"/>
          <p:nvPr/>
        </p:nvSpPr>
        <p:spPr>
          <a:xfrm>
            <a:off x="2783508" y="3154901"/>
            <a:ext cx="3262013" cy="154877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This means that decisions that affect disabled people are made by people without lived experience of disability.  </a:t>
            </a:r>
            <a:endParaRPr lang="en-US" dirty="0"/>
          </a:p>
        </p:txBody>
      </p:sp>
      <p:sp>
        <p:nvSpPr>
          <p:cNvPr id="31" name="Rectangle 30"/>
          <p:cNvSpPr/>
          <p:nvPr/>
        </p:nvSpPr>
        <p:spPr>
          <a:xfrm>
            <a:off x="657585" y="5030735"/>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2" name="Text Box 444"/>
          <p:cNvSpPr txBox="1"/>
          <p:nvPr/>
        </p:nvSpPr>
        <p:spPr>
          <a:xfrm>
            <a:off x="2783508" y="5194268"/>
            <a:ext cx="3418946"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cs typeface="Arial"/>
              </a:rPr>
              <a:t>The charter shows what </a:t>
            </a:r>
            <a:r>
              <a:rPr lang="en-US" sz="1600" b="1" kern="50" dirty="0">
                <a:solidFill>
                  <a:schemeClr val="accent1"/>
                </a:solidFill>
                <a:latin typeface="Arial"/>
                <a:cs typeface="Arial"/>
              </a:rPr>
              <a:t>political parties</a:t>
            </a:r>
            <a:r>
              <a:rPr lang="en-US" sz="1600" kern="50" dirty="0">
                <a:latin typeface="Arial"/>
                <a:cs typeface="Arial"/>
              </a:rPr>
              <a:t> can do and should do to involve disabled people in politics.</a:t>
            </a:r>
            <a:endParaRPr lang="en-US"/>
          </a:p>
        </p:txBody>
      </p:sp>
      <p:sp>
        <p:nvSpPr>
          <p:cNvPr id="34" name="Rectangle 33"/>
          <p:cNvSpPr/>
          <p:nvPr/>
        </p:nvSpPr>
        <p:spPr>
          <a:xfrm>
            <a:off x="657585" y="7164719"/>
            <a:ext cx="5542830" cy="196239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83508" y="7328252"/>
            <a:ext cx="3328379" cy="163532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b="1" kern="50" dirty="0">
                <a:latin typeface="Arial"/>
                <a:cs typeface="Arial"/>
              </a:rPr>
              <a:t>Disability Wales wants all political parties to use the Charter.</a:t>
            </a:r>
            <a:endParaRPr lang="en-US" b="1" dirty="0"/>
          </a:p>
        </p:txBody>
      </p:sp>
      <p:sp>
        <p:nvSpPr>
          <p:cNvPr id="37" name="Rectangle 36"/>
          <p:cNvSpPr/>
          <p:nvPr/>
        </p:nvSpPr>
        <p:spPr>
          <a:xfrm>
            <a:off x="657585" y="778891"/>
            <a:ext cx="5542830" cy="1962390"/>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83508" y="1020917"/>
            <a:ext cx="3260463" cy="172171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90000"/>
              </a:lnSpc>
            </a:pPr>
            <a:r>
              <a:rPr lang="en-US" sz="1600" kern="50" dirty="0">
                <a:latin typeface="Arial"/>
                <a:ea typeface="ＭＳ 明朝"/>
                <a:cs typeface="Arial"/>
              </a:rPr>
              <a:t>The charter is important because there are not many disabled people in politics in Wales. </a:t>
            </a:r>
            <a:endParaRPr lang="en-US" dirty="0"/>
          </a:p>
          <a:p>
            <a:endParaRPr lang="en-GB" sz="1451" kern="50" dirty="0">
              <a:latin typeface="Arial"/>
              <a:ea typeface="ＭＳ 明朝"/>
              <a:cs typeface="Times New Roman"/>
            </a:endParaRPr>
          </a:p>
        </p:txBody>
      </p:sp>
      <p:pic>
        <p:nvPicPr>
          <p:cNvPr id="13" name="Picture 13" descr="A group of people posing for a photo&#10;&#10;Description automatically generated">
            <a:extLst>
              <a:ext uri="{FF2B5EF4-FFF2-40B4-BE49-F238E27FC236}">
                <a16:creationId xmlns:a16="http://schemas.microsoft.com/office/drawing/2014/main" id="{2812AC5D-6973-3BD3-8AA3-1165604A0A87}"/>
              </a:ext>
            </a:extLst>
          </p:cNvPr>
          <p:cNvPicPr>
            <a:picLocks noChangeAspect="1"/>
          </p:cNvPicPr>
          <p:nvPr/>
        </p:nvPicPr>
        <p:blipFill>
          <a:blip r:embed="rId3"/>
          <a:stretch>
            <a:fillRect/>
          </a:stretch>
        </p:blipFill>
        <p:spPr>
          <a:xfrm>
            <a:off x="763766" y="5099628"/>
            <a:ext cx="1904329" cy="1905000"/>
          </a:xfrm>
          <a:prstGeom prst="rect">
            <a:avLst/>
          </a:prstGeom>
        </p:spPr>
      </p:pic>
      <p:pic>
        <p:nvPicPr>
          <p:cNvPr id="2" name="Picture 1" descr="A logo with a drop of water&#10;&#10;AI-generated content may be incorrect.">
            <a:extLst>
              <a:ext uri="{FF2B5EF4-FFF2-40B4-BE49-F238E27FC236}">
                <a16:creationId xmlns:a16="http://schemas.microsoft.com/office/drawing/2014/main" id="{0BCF4C91-2D54-8ECC-F13F-0FC8808A6556}"/>
              </a:ext>
            </a:extLst>
          </p:cNvPr>
          <p:cNvPicPr>
            <a:picLocks noChangeAspect="1"/>
          </p:cNvPicPr>
          <p:nvPr/>
        </p:nvPicPr>
        <p:blipFill>
          <a:blip r:embed="rId4"/>
          <a:stretch>
            <a:fillRect/>
          </a:stretch>
        </p:blipFill>
        <p:spPr>
          <a:xfrm>
            <a:off x="749193" y="7549101"/>
            <a:ext cx="1891825" cy="826270"/>
          </a:xfrm>
          <a:prstGeom prst="rect">
            <a:avLst/>
          </a:prstGeom>
        </p:spPr>
      </p:pic>
      <p:sp>
        <p:nvSpPr>
          <p:cNvPr id="6" name="TextBox 5">
            <a:extLst>
              <a:ext uri="{FF2B5EF4-FFF2-40B4-BE49-F238E27FC236}">
                <a16:creationId xmlns:a16="http://schemas.microsoft.com/office/drawing/2014/main" id="{71153691-58AE-90D1-FADD-6CAC45B75683}"/>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About Access to Politics</a:t>
            </a:r>
            <a:endParaRPr lang="en-US" sz="2000" b="1" dirty="0"/>
          </a:p>
        </p:txBody>
      </p:sp>
      <p:pic>
        <p:nvPicPr>
          <p:cNvPr id="8" name="Picture 7" descr="A person holding up his hand&#10;&#10;AI-generated content may be incorrect.">
            <a:extLst>
              <a:ext uri="{FF2B5EF4-FFF2-40B4-BE49-F238E27FC236}">
                <a16:creationId xmlns:a16="http://schemas.microsoft.com/office/drawing/2014/main" id="{55AACC17-10ED-0CD3-607B-A38DB0E42A22}"/>
              </a:ext>
            </a:extLst>
          </p:cNvPr>
          <p:cNvPicPr>
            <a:picLocks noChangeAspect="1"/>
          </p:cNvPicPr>
          <p:nvPr/>
        </p:nvPicPr>
        <p:blipFill>
          <a:blip r:embed="rId5"/>
          <a:stretch>
            <a:fillRect/>
          </a:stretch>
        </p:blipFill>
        <p:spPr>
          <a:xfrm>
            <a:off x="763601" y="784927"/>
            <a:ext cx="1906231" cy="1914525"/>
          </a:xfrm>
          <a:prstGeom prst="rect">
            <a:avLst/>
          </a:prstGeom>
        </p:spPr>
      </p:pic>
      <p:pic>
        <p:nvPicPr>
          <p:cNvPr id="9" name="Picture 8" descr="A group of people posing for a photo&#10;&#10;AI-generated content may be incorrect.">
            <a:extLst>
              <a:ext uri="{FF2B5EF4-FFF2-40B4-BE49-F238E27FC236}">
                <a16:creationId xmlns:a16="http://schemas.microsoft.com/office/drawing/2014/main" id="{4A6BBDCC-14E8-B059-19B6-AE7F66C603CA}"/>
              </a:ext>
            </a:extLst>
          </p:cNvPr>
          <p:cNvPicPr>
            <a:picLocks noChangeAspect="1"/>
          </p:cNvPicPr>
          <p:nvPr/>
        </p:nvPicPr>
        <p:blipFill>
          <a:blip r:embed="rId6"/>
          <a:stretch>
            <a:fillRect/>
          </a:stretch>
        </p:blipFill>
        <p:spPr>
          <a:xfrm>
            <a:off x="797293" y="3016544"/>
            <a:ext cx="1781219" cy="1713171"/>
          </a:xfrm>
          <a:prstGeom prst="rect">
            <a:avLst/>
          </a:prstGeom>
        </p:spPr>
      </p:pic>
      <p:sp>
        <p:nvSpPr>
          <p:cNvPr id="3" name="Slide Number Placeholder 2">
            <a:extLst>
              <a:ext uri="{FF2B5EF4-FFF2-40B4-BE49-F238E27FC236}">
                <a16:creationId xmlns:a16="http://schemas.microsoft.com/office/drawing/2014/main" id="{5336B237-C8C3-ABCC-75DD-72FC65703954}"/>
              </a:ext>
            </a:extLst>
          </p:cNvPr>
          <p:cNvSpPr>
            <a:spLocks noGrp="1"/>
          </p:cNvSpPr>
          <p:nvPr>
            <p:ph type="sldNum" sz="quarter" idx="12"/>
          </p:nvPr>
        </p:nvSpPr>
        <p:spPr/>
        <p:txBody>
          <a:bodyPr/>
          <a:lstStyle/>
          <a:p>
            <a:fld id="{330EA680-D336-4FF7-8B7A-9848BB0A1C32}" type="slidenum">
              <a:rPr lang="en-GB" smtClean="0"/>
              <a:t>5</a:t>
            </a:fld>
            <a:endParaRPr lang="en-GB"/>
          </a:p>
        </p:txBody>
      </p:sp>
    </p:spTree>
    <p:extLst>
      <p:ext uri="{BB962C8B-B14F-4D97-AF65-F5344CB8AC3E}">
        <p14:creationId xmlns:p14="http://schemas.microsoft.com/office/powerpoint/2010/main" val="83803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B43D-CFFB-E791-7880-57A8CC7A304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29D210A9-451D-7B36-1BFA-B7AB0B5805F2}"/>
              </a:ext>
            </a:extLst>
          </p:cNvPr>
          <p:cNvSpPr/>
          <p:nvPr/>
        </p:nvSpPr>
        <p:spPr>
          <a:xfrm>
            <a:off x="599955" y="807687"/>
            <a:ext cx="5514015" cy="8499197"/>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a:extLst>
              <a:ext uri="{FF2B5EF4-FFF2-40B4-BE49-F238E27FC236}">
                <a16:creationId xmlns:a16="http://schemas.microsoft.com/office/drawing/2014/main" id="{7A66B9FC-477A-DBE0-E4EB-4EC18DFB3464}"/>
              </a:ext>
            </a:extLst>
          </p:cNvPr>
          <p:cNvSpPr txBox="1"/>
          <p:nvPr/>
        </p:nvSpPr>
        <p:spPr>
          <a:xfrm>
            <a:off x="2384898" y="1020917"/>
            <a:ext cx="3514998" cy="173656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pPr>
            <a:r>
              <a:rPr lang="en-US" sz="1600" kern="50" dirty="0">
                <a:latin typeface="Arial"/>
                <a:ea typeface="ＭＳ 明朝"/>
                <a:cs typeface="Arial"/>
              </a:rPr>
              <a:t>This is a list of the important things written in this Charter. </a:t>
            </a:r>
            <a:r>
              <a:rPr lang="en-US" sz="1600" kern="50" dirty="0">
                <a:latin typeface="Arial"/>
                <a:ea typeface="+mn-lt"/>
                <a:cs typeface="+mn-lt"/>
              </a:rPr>
              <a:t>The rest of this document explains how we will make sure that these things happen. </a:t>
            </a:r>
            <a:endParaRPr lang="en-US" dirty="0">
              <a:latin typeface="Arial"/>
              <a:cs typeface="Arial"/>
            </a:endParaRPr>
          </a:p>
          <a:p>
            <a:pPr>
              <a:lnSpc>
                <a:spcPct val="90000"/>
              </a:lnSpc>
            </a:pPr>
            <a:endParaRPr lang="en-US" sz="1600" kern="50"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write a </a:t>
            </a:r>
            <a:r>
              <a:rPr lang="en-US" sz="1600" b="1" kern="50" dirty="0">
                <a:solidFill>
                  <a:schemeClr val="accent1"/>
                </a:solidFill>
                <a:latin typeface="Arial"/>
                <a:ea typeface="+mn-lt"/>
                <a:cs typeface="+mn-lt"/>
              </a:rPr>
              <a:t>statement</a:t>
            </a:r>
            <a:r>
              <a:rPr lang="en-US" sz="1600" kern="50" dirty="0">
                <a:latin typeface="Arial"/>
                <a:ea typeface="+mn-lt"/>
                <a:cs typeface="+mn-lt"/>
              </a:rPr>
              <a:t> that says how we will support disabled people to take part. This will be called our </a:t>
            </a:r>
            <a:r>
              <a:rPr lang="en-US" sz="1600" b="1" kern="50" dirty="0">
                <a:solidFill>
                  <a:schemeClr val="accent1"/>
                </a:solidFill>
                <a:latin typeface="Arial"/>
                <a:ea typeface="+mn-lt"/>
                <a:cs typeface="+mn-lt"/>
              </a:rPr>
              <a:t>Accessibility and Inclusion Statement</a:t>
            </a:r>
            <a:r>
              <a:rPr lang="en-US" sz="1600" kern="50" dirty="0">
                <a:latin typeface="Arial"/>
                <a:ea typeface="+mn-lt"/>
                <a:cs typeface="+mn-lt"/>
              </a:rPr>
              <a:t>. We will </a:t>
            </a:r>
            <a:r>
              <a:rPr lang="en-US" sz="1600" b="1" kern="50" dirty="0">
                <a:solidFill>
                  <a:schemeClr val="accent1"/>
                </a:solidFill>
                <a:latin typeface="Arial"/>
                <a:ea typeface="+mn-lt"/>
                <a:cs typeface="+mn-lt"/>
              </a:rPr>
              <a:t>publish</a:t>
            </a:r>
            <a:r>
              <a:rPr lang="en-US" sz="1600" kern="50" dirty="0">
                <a:latin typeface="Arial"/>
                <a:ea typeface="+mn-lt"/>
                <a:cs typeface="+mn-lt"/>
              </a:rPr>
              <a:t> that statement.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pay for a group for </a:t>
            </a:r>
            <a:r>
              <a:rPr lang="en-US" sz="1600" b="1" kern="50" dirty="0">
                <a:solidFill>
                  <a:schemeClr val="accent1"/>
                </a:solidFill>
                <a:latin typeface="Arial"/>
                <a:ea typeface="+mn-lt"/>
                <a:cs typeface="+mn-lt"/>
              </a:rPr>
              <a:t>disabled</a:t>
            </a:r>
            <a:r>
              <a:rPr lang="en-US" sz="1600" kern="50" dirty="0">
                <a:latin typeface="Arial"/>
                <a:ea typeface="+mn-lt"/>
                <a:cs typeface="+mn-lt"/>
              </a:rPr>
              <a:t> members in our </a:t>
            </a:r>
            <a:r>
              <a:rPr lang="en-US" sz="1600" b="1" kern="50" dirty="0">
                <a:solidFill>
                  <a:schemeClr val="accent1"/>
                </a:solidFill>
                <a:latin typeface="Arial"/>
                <a:ea typeface="+mn-lt"/>
                <a:cs typeface="+mn-lt"/>
              </a:rPr>
              <a:t>political party</a:t>
            </a:r>
            <a:r>
              <a:rPr lang="en-US" sz="1600" kern="50" dirty="0">
                <a:latin typeface="Arial"/>
                <a:ea typeface="+mn-lt"/>
                <a:cs typeface="+mn-lt"/>
              </a:rPr>
              <a:t>.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make sure that everyone has Disability Equality Training. </a:t>
            </a:r>
            <a:endParaRPr lang="en-US" dirty="0">
              <a:latin typeface="Arial"/>
              <a:cs typeface="Arial"/>
            </a:endParaRPr>
          </a:p>
          <a:p>
            <a:endParaRPr lang="en-US" dirty="0">
              <a:latin typeface="Arial"/>
              <a:cs typeface="Arial"/>
            </a:endParaRPr>
          </a:p>
          <a:p>
            <a:endParaRPr lang="en-US" dirty="0">
              <a:latin typeface="Arial"/>
              <a:ea typeface="+mn-lt"/>
              <a:cs typeface="Arial"/>
            </a:endParaRPr>
          </a:p>
          <a:p>
            <a:endParaRPr lang="en-US" dirty="0">
              <a:latin typeface="Arial"/>
              <a:ea typeface="+mn-lt"/>
              <a:cs typeface="Arial"/>
            </a:endParaRPr>
          </a:p>
          <a:p>
            <a:r>
              <a:rPr lang="en-US" sz="1600" kern="50" dirty="0">
                <a:latin typeface="Arial"/>
                <a:ea typeface="+mn-lt"/>
                <a:cs typeface="+mn-lt"/>
              </a:rPr>
              <a:t>We will make sure that we use the </a:t>
            </a:r>
            <a:r>
              <a:rPr lang="en-US" sz="1600" b="1" kern="50" dirty="0">
                <a:solidFill>
                  <a:schemeClr val="accent1"/>
                </a:solidFill>
                <a:latin typeface="Arial"/>
                <a:ea typeface="+mn-lt"/>
                <a:cs typeface="+mn-lt"/>
              </a:rPr>
              <a:t>Social Model of Disability</a:t>
            </a:r>
            <a:r>
              <a:rPr lang="en-US" sz="1600" kern="50" dirty="0">
                <a:latin typeface="Arial"/>
                <a:ea typeface="+mn-lt"/>
                <a:cs typeface="+mn-lt"/>
              </a:rPr>
              <a:t> when we talk about and think about disability. </a:t>
            </a:r>
            <a:endParaRPr lang="en-US" dirty="0">
              <a:latin typeface="Arial"/>
              <a:cs typeface="Arial"/>
            </a:endParaRPr>
          </a:p>
          <a:p>
            <a:pPr marL="342900" indent="-342900">
              <a:buAutoNum type="arabicPeriod"/>
            </a:pPr>
            <a:endParaRPr lang="en-US" dirty="0">
              <a:latin typeface="Arial"/>
              <a:cs typeface="Arial"/>
            </a:endParaRPr>
          </a:p>
        </p:txBody>
      </p:sp>
      <p:sp>
        <p:nvSpPr>
          <p:cNvPr id="6" name="TextBox 5">
            <a:extLst>
              <a:ext uri="{FF2B5EF4-FFF2-40B4-BE49-F238E27FC236}">
                <a16:creationId xmlns:a16="http://schemas.microsoft.com/office/drawing/2014/main" id="{2587F406-BE20-8618-DA55-746E6A49D24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Charter Points</a:t>
            </a:r>
            <a:endParaRPr lang="en-US" dirty="0"/>
          </a:p>
        </p:txBody>
      </p:sp>
      <p:sp>
        <p:nvSpPr>
          <p:cNvPr id="2" name="Slide Number Placeholder 1">
            <a:extLst>
              <a:ext uri="{FF2B5EF4-FFF2-40B4-BE49-F238E27FC236}">
                <a16:creationId xmlns:a16="http://schemas.microsoft.com/office/drawing/2014/main" id="{0F76703E-075B-6349-D669-2B31DE7F6246}"/>
              </a:ext>
            </a:extLst>
          </p:cNvPr>
          <p:cNvSpPr>
            <a:spLocks noGrp="1"/>
          </p:cNvSpPr>
          <p:nvPr>
            <p:ph type="sldNum" sz="quarter" idx="12"/>
          </p:nvPr>
        </p:nvSpPr>
        <p:spPr/>
        <p:txBody>
          <a:bodyPr/>
          <a:lstStyle/>
          <a:p>
            <a:fld id="{330EA680-D336-4FF7-8B7A-9848BB0A1C32}" type="slidenum">
              <a:rPr lang="en-GB" smtClean="0"/>
              <a:t>6</a:t>
            </a:fld>
            <a:endParaRPr lang="en-GB"/>
          </a:p>
        </p:txBody>
      </p:sp>
      <p:pic>
        <p:nvPicPr>
          <p:cNvPr id="3" name="Picture 2" descr="A person pointing at a checklist&#10;&#10;AI-generated content may be incorrect.">
            <a:extLst>
              <a:ext uri="{FF2B5EF4-FFF2-40B4-BE49-F238E27FC236}">
                <a16:creationId xmlns:a16="http://schemas.microsoft.com/office/drawing/2014/main" id="{BE447B10-1DEE-617C-E794-373E39BC9D8B}"/>
              </a:ext>
            </a:extLst>
          </p:cNvPr>
          <p:cNvPicPr>
            <a:picLocks noChangeAspect="1"/>
          </p:cNvPicPr>
          <p:nvPr/>
        </p:nvPicPr>
        <p:blipFill>
          <a:blip r:embed="rId3"/>
          <a:stretch>
            <a:fillRect/>
          </a:stretch>
        </p:blipFill>
        <p:spPr>
          <a:xfrm>
            <a:off x="849042" y="815744"/>
            <a:ext cx="1237631" cy="13239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F1F0FEC-A5DC-AF0B-42F0-ABA4588E9DE3}"/>
              </a:ext>
            </a:extLst>
          </p:cNvPr>
          <p:cNvPicPr>
            <a:picLocks noChangeAspect="1"/>
          </p:cNvPicPr>
          <p:nvPr/>
        </p:nvPicPr>
        <p:blipFill>
          <a:blip r:embed="rId4"/>
          <a:stretch>
            <a:fillRect/>
          </a:stretch>
        </p:blipFill>
        <p:spPr>
          <a:xfrm>
            <a:off x="747304" y="2937987"/>
            <a:ext cx="1443274" cy="1399355"/>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2CDA6ACA-4F3F-0B77-360C-4524B3DAD0FB}"/>
              </a:ext>
            </a:extLst>
          </p:cNvPr>
          <p:cNvPicPr>
            <a:picLocks noChangeAspect="1"/>
          </p:cNvPicPr>
          <p:nvPr/>
        </p:nvPicPr>
        <p:blipFill>
          <a:blip r:embed="rId5"/>
          <a:stretch>
            <a:fillRect/>
          </a:stretch>
        </p:blipFill>
        <p:spPr>
          <a:xfrm>
            <a:off x="834870" y="5056897"/>
            <a:ext cx="1287372" cy="1214549"/>
          </a:xfrm>
          <a:prstGeom prst="rect">
            <a:avLst/>
          </a:prstGeom>
        </p:spPr>
      </p:pic>
      <p:pic>
        <p:nvPicPr>
          <p:cNvPr id="10" name="Picture 9" descr="A person standing in front of a chalkboard&#10;&#10;AI-generated content may be incorrect.">
            <a:extLst>
              <a:ext uri="{FF2B5EF4-FFF2-40B4-BE49-F238E27FC236}">
                <a16:creationId xmlns:a16="http://schemas.microsoft.com/office/drawing/2014/main" id="{1EDE704D-67D6-01D0-96F8-1DA866EC0632}"/>
              </a:ext>
            </a:extLst>
          </p:cNvPr>
          <p:cNvPicPr>
            <a:picLocks noChangeAspect="1"/>
          </p:cNvPicPr>
          <p:nvPr/>
        </p:nvPicPr>
        <p:blipFill>
          <a:blip r:embed="rId6"/>
          <a:srcRect l="3710" r="5294" b="-971"/>
          <a:stretch>
            <a:fillRect/>
          </a:stretch>
        </p:blipFill>
        <p:spPr>
          <a:xfrm>
            <a:off x="912352" y="6734062"/>
            <a:ext cx="1279262" cy="1218147"/>
          </a:xfrm>
          <a:prstGeom prst="rect">
            <a:avLst/>
          </a:prstGeom>
        </p:spPr>
      </p:pic>
      <p:pic>
        <p:nvPicPr>
          <p:cNvPr id="12" name="Picture 11" descr="ADA Wheelchair Accessible Symbol White on Blue Sign NHE-1-WHTonBLU">
            <a:extLst>
              <a:ext uri="{FF2B5EF4-FFF2-40B4-BE49-F238E27FC236}">
                <a16:creationId xmlns:a16="http://schemas.microsoft.com/office/drawing/2014/main" id="{C82D9565-D948-E242-67B2-A67777E7DE09}"/>
              </a:ext>
            </a:extLst>
          </p:cNvPr>
          <p:cNvPicPr>
            <a:picLocks noChangeAspect="1"/>
          </p:cNvPicPr>
          <p:nvPr/>
        </p:nvPicPr>
        <p:blipFill>
          <a:blip r:embed="rId7"/>
          <a:stretch>
            <a:fillRect/>
          </a:stretch>
        </p:blipFill>
        <p:spPr>
          <a:xfrm>
            <a:off x="906534" y="8152902"/>
            <a:ext cx="1296565" cy="1144540"/>
          </a:xfrm>
          <a:prstGeom prst="rect">
            <a:avLst/>
          </a:prstGeom>
        </p:spPr>
      </p:pic>
    </p:spTree>
    <p:extLst>
      <p:ext uri="{BB962C8B-B14F-4D97-AF65-F5344CB8AC3E}">
        <p14:creationId xmlns:p14="http://schemas.microsoft.com/office/powerpoint/2010/main" val="255763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3AD67-65FB-899F-B5BE-98C3DCE77E2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AE0566F8-BF5A-9601-36BD-F1A373FE961A}"/>
              </a:ext>
            </a:extLst>
          </p:cNvPr>
          <p:cNvSpPr/>
          <p:nvPr/>
        </p:nvSpPr>
        <p:spPr>
          <a:xfrm>
            <a:off x="599955" y="807687"/>
            <a:ext cx="5514015" cy="8499197"/>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6" name="TextBox 5">
            <a:extLst>
              <a:ext uri="{FF2B5EF4-FFF2-40B4-BE49-F238E27FC236}">
                <a16:creationId xmlns:a16="http://schemas.microsoft.com/office/drawing/2014/main" id="{6CF4DA93-35CA-C68B-5A0F-929040288972}"/>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The Charter Points</a:t>
            </a:r>
            <a:endParaRPr lang="en-US" dirty="0"/>
          </a:p>
        </p:txBody>
      </p:sp>
      <p:sp>
        <p:nvSpPr>
          <p:cNvPr id="2" name="Slide Number Placeholder 1">
            <a:extLst>
              <a:ext uri="{FF2B5EF4-FFF2-40B4-BE49-F238E27FC236}">
                <a16:creationId xmlns:a16="http://schemas.microsoft.com/office/drawing/2014/main" id="{0E5CE70D-ED09-9C7E-3EFB-08481F3E5213}"/>
              </a:ext>
            </a:extLst>
          </p:cNvPr>
          <p:cNvSpPr>
            <a:spLocks noGrp="1"/>
          </p:cNvSpPr>
          <p:nvPr>
            <p:ph type="sldNum" sz="quarter" idx="12"/>
          </p:nvPr>
        </p:nvSpPr>
        <p:spPr/>
        <p:txBody>
          <a:bodyPr/>
          <a:lstStyle/>
          <a:p>
            <a:fld id="{330EA680-D336-4FF7-8B7A-9848BB0A1C32}" type="slidenum">
              <a:rPr lang="en-GB" smtClean="0"/>
              <a:t>7</a:t>
            </a:fld>
            <a:endParaRPr lang="en-GB"/>
          </a:p>
        </p:txBody>
      </p:sp>
      <p:sp>
        <p:nvSpPr>
          <p:cNvPr id="3" name="TextBox 2">
            <a:extLst>
              <a:ext uri="{FF2B5EF4-FFF2-40B4-BE49-F238E27FC236}">
                <a16:creationId xmlns:a16="http://schemas.microsoft.com/office/drawing/2014/main" id="{19B95CB3-071C-E55F-C031-C59477FBE3D8}"/>
              </a:ext>
            </a:extLst>
          </p:cNvPr>
          <p:cNvSpPr txBox="1"/>
          <p:nvPr/>
        </p:nvSpPr>
        <p:spPr>
          <a:xfrm>
            <a:off x="2343878" y="1127151"/>
            <a:ext cx="3772653" cy="87408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We will make sure that everyone can be involved in our work. This means being </a:t>
            </a:r>
            <a:r>
              <a:rPr lang="en-US" sz="1600" b="1" dirty="0">
                <a:solidFill>
                  <a:schemeClr val="accent1"/>
                </a:solidFill>
                <a:latin typeface="Arial"/>
                <a:cs typeface="Arial"/>
              </a:rPr>
              <a:t>accessible</a:t>
            </a:r>
            <a:r>
              <a:rPr lang="en-US" sz="1600" dirty="0">
                <a:latin typeface="Arial"/>
                <a:cs typeface="Arial"/>
              </a:rPr>
              <a:t>. </a:t>
            </a:r>
            <a:endParaRPr lang="en-US" dirty="0"/>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follow the Welsh Government’s </a:t>
            </a:r>
            <a:r>
              <a:rPr lang="en-US" sz="1600" b="1" dirty="0">
                <a:solidFill>
                  <a:schemeClr val="accent1"/>
                </a:solidFill>
                <a:latin typeface="Arial"/>
                <a:cs typeface="Arial"/>
              </a:rPr>
              <a:t>Diversity and Inclusion Guidance</a:t>
            </a:r>
            <a:r>
              <a:rPr lang="en-US" sz="1600" dirty="0">
                <a:solidFill>
                  <a:schemeClr val="accent1"/>
                </a:solidFill>
                <a:latin typeface="Arial"/>
                <a:cs typeface="Arial"/>
              </a:rPr>
              <a:t>. </a:t>
            </a:r>
            <a:r>
              <a:rPr lang="en-US" sz="1600" dirty="0">
                <a:latin typeface="Arial"/>
                <a:cs typeface="Arial"/>
              </a:rPr>
              <a:t>This means that we are choosing to share information about anyone who wants to be </a:t>
            </a:r>
            <a:r>
              <a:rPr lang="en-US" sz="1600" b="1" dirty="0">
                <a:solidFill>
                  <a:schemeClr val="accent1"/>
                </a:solidFill>
                <a:latin typeface="Arial"/>
                <a:cs typeface="Arial"/>
              </a:rPr>
              <a:t>elected</a:t>
            </a:r>
            <a:r>
              <a:rPr lang="en-US" sz="1600" dirty="0">
                <a:latin typeface="Arial"/>
                <a:cs typeface="Arial"/>
              </a:rPr>
              <a:t>. </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help people to</a:t>
            </a:r>
            <a:r>
              <a:rPr lang="en-US" sz="1600" b="1" dirty="0">
                <a:solidFill>
                  <a:schemeClr val="accent1"/>
                </a:solidFill>
                <a:latin typeface="Arial"/>
                <a:cs typeface="Arial"/>
              </a:rPr>
              <a:t> job-share</a:t>
            </a:r>
            <a:r>
              <a:rPr lang="en-US" sz="1600" dirty="0">
                <a:latin typeface="Arial"/>
                <a:cs typeface="Arial"/>
              </a:rPr>
              <a:t> when they work for us or are elected to work with us. </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help disabled people to have jobs in politics.  </a:t>
            </a: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sz="1600" dirty="0">
                <a:latin typeface="Arial"/>
                <a:cs typeface="Arial"/>
              </a:rPr>
              <a:t>We will use the Social Model of Disability in the things that we do and say. </a:t>
            </a:r>
          </a:p>
          <a:p>
            <a:pPr algn="l"/>
            <a:endParaRPr lang="en-GB" dirty="0"/>
          </a:p>
        </p:txBody>
      </p:sp>
      <p:pic>
        <p:nvPicPr>
          <p:cNvPr id="10" name="Picture 9" descr="Top 10 Easy Read Tips - Disability Equality Scotland">
            <a:extLst>
              <a:ext uri="{FF2B5EF4-FFF2-40B4-BE49-F238E27FC236}">
                <a16:creationId xmlns:a16="http://schemas.microsoft.com/office/drawing/2014/main" id="{B0349CCD-932E-62EE-6D84-FC080C703A29}"/>
              </a:ext>
            </a:extLst>
          </p:cNvPr>
          <p:cNvPicPr>
            <a:picLocks noChangeAspect="1"/>
          </p:cNvPicPr>
          <p:nvPr/>
        </p:nvPicPr>
        <p:blipFill>
          <a:blip r:embed="rId3"/>
          <a:stretch>
            <a:fillRect/>
          </a:stretch>
        </p:blipFill>
        <p:spPr>
          <a:xfrm>
            <a:off x="703836" y="2741747"/>
            <a:ext cx="1639445" cy="1536229"/>
          </a:xfrm>
          <a:prstGeom prst="rect">
            <a:avLst/>
          </a:prstGeom>
        </p:spPr>
      </p:pic>
      <p:pic>
        <p:nvPicPr>
          <p:cNvPr id="12" name="Picture 11" descr="A group of people posing for a photo&#10;&#10;AI-generated content may be incorrect.">
            <a:extLst>
              <a:ext uri="{FF2B5EF4-FFF2-40B4-BE49-F238E27FC236}">
                <a16:creationId xmlns:a16="http://schemas.microsoft.com/office/drawing/2014/main" id="{87AE429F-D9AF-B0B6-EE83-22A08A0E6E6E}"/>
              </a:ext>
            </a:extLst>
          </p:cNvPr>
          <p:cNvPicPr>
            <a:picLocks noChangeAspect="1"/>
          </p:cNvPicPr>
          <p:nvPr/>
        </p:nvPicPr>
        <p:blipFill>
          <a:blip r:embed="rId4"/>
          <a:stretch>
            <a:fillRect/>
          </a:stretch>
        </p:blipFill>
        <p:spPr>
          <a:xfrm>
            <a:off x="765469" y="6498748"/>
            <a:ext cx="1510718" cy="1363362"/>
          </a:xfrm>
          <a:prstGeom prst="rect">
            <a:avLst/>
          </a:prstGeom>
        </p:spPr>
      </p:pic>
      <p:pic>
        <p:nvPicPr>
          <p:cNvPr id="14" name="Picture 13" descr="ADA Wheelchair Accessible Symbol White on Blue Sign NHE-1-WHTonBLU">
            <a:extLst>
              <a:ext uri="{FF2B5EF4-FFF2-40B4-BE49-F238E27FC236}">
                <a16:creationId xmlns:a16="http://schemas.microsoft.com/office/drawing/2014/main" id="{5E40BE35-D391-60F7-4500-EF06D158FB27}"/>
              </a:ext>
            </a:extLst>
          </p:cNvPr>
          <p:cNvPicPr>
            <a:picLocks noChangeAspect="1"/>
          </p:cNvPicPr>
          <p:nvPr/>
        </p:nvPicPr>
        <p:blipFill>
          <a:blip r:embed="rId5"/>
          <a:stretch>
            <a:fillRect/>
          </a:stretch>
        </p:blipFill>
        <p:spPr>
          <a:xfrm>
            <a:off x="906534" y="8152902"/>
            <a:ext cx="1296565" cy="1144540"/>
          </a:xfrm>
          <a:prstGeom prst="rect">
            <a:avLst/>
          </a:prstGeom>
        </p:spPr>
      </p:pic>
      <p:pic>
        <p:nvPicPr>
          <p:cNvPr id="16" name="Picture 15" descr="A person and person holding hands&#10;&#10;AI-generated content may be incorrect.">
            <a:extLst>
              <a:ext uri="{FF2B5EF4-FFF2-40B4-BE49-F238E27FC236}">
                <a16:creationId xmlns:a16="http://schemas.microsoft.com/office/drawing/2014/main" id="{3667F399-6190-113B-8355-44FFDE500481}"/>
              </a:ext>
            </a:extLst>
          </p:cNvPr>
          <p:cNvPicPr>
            <a:picLocks noChangeAspect="1"/>
          </p:cNvPicPr>
          <p:nvPr/>
        </p:nvPicPr>
        <p:blipFill>
          <a:blip r:embed="rId6"/>
          <a:stretch>
            <a:fillRect/>
          </a:stretch>
        </p:blipFill>
        <p:spPr>
          <a:xfrm>
            <a:off x="764410" y="4624474"/>
            <a:ext cx="1508958" cy="1520903"/>
          </a:xfrm>
          <a:prstGeom prst="rect">
            <a:avLst/>
          </a:prstGeom>
        </p:spPr>
      </p:pic>
      <p:pic>
        <p:nvPicPr>
          <p:cNvPr id="18" name="Picture 17" descr="A person holding a cd and a book&#10;&#10;AI-generated content may be incorrect.">
            <a:extLst>
              <a:ext uri="{FF2B5EF4-FFF2-40B4-BE49-F238E27FC236}">
                <a16:creationId xmlns:a16="http://schemas.microsoft.com/office/drawing/2014/main" id="{F4E9DB60-A3FD-BEDB-B59C-42EC008E009A}"/>
              </a:ext>
            </a:extLst>
          </p:cNvPr>
          <p:cNvPicPr>
            <a:picLocks noChangeAspect="1"/>
          </p:cNvPicPr>
          <p:nvPr/>
        </p:nvPicPr>
        <p:blipFill>
          <a:blip r:embed="rId7"/>
          <a:srcRect l="9074" r="4113" b="-935"/>
          <a:stretch>
            <a:fillRect/>
          </a:stretch>
        </p:blipFill>
        <p:spPr>
          <a:xfrm>
            <a:off x="715041" y="1096549"/>
            <a:ext cx="1566740" cy="1231073"/>
          </a:xfrm>
          <a:prstGeom prst="rect">
            <a:avLst/>
          </a:prstGeom>
        </p:spPr>
      </p:pic>
    </p:spTree>
    <p:extLst>
      <p:ext uri="{BB962C8B-B14F-4D97-AF65-F5344CB8AC3E}">
        <p14:creationId xmlns:p14="http://schemas.microsoft.com/office/powerpoint/2010/main" val="223051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57585" y="5029670"/>
            <a:ext cx="5542830" cy="4223030"/>
          </a:xfrm>
          <a:prstGeom prst="rect">
            <a:avLst/>
          </a:prstGeom>
          <a:solidFill>
            <a:schemeClr val="tx2">
              <a:lumMod val="10000"/>
              <a:lumOff val="90000"/>
            </a:schemeClr>
          </a:solidFill>
          <a:ln>
            <a:solidFill>
              <a:schemeClr val="tx2">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5" name="Text Box 446"/>
          <p:cNvSpPr txBox="1"/>
          <p:nvPr/>
        </p:nvSpPr>
        <p:spPr>
          <a:xfrm>
            <a:off x="2767552" y="5156603"/>
            <a:ext cx="3434903" cy="409783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r>
              <a:rPr lang="en-US" sz="1600" kern="50" dirty="0">
                <a:latin typeface="Arial"/>
                <a:cs typeface="Times New Roman"/>
              </a:rPr>
              <a:t>We promise to have accessibility and inclusion </a:t>
            </a:r>
            <a:r>
              <a:rPr lang="en-US" sz="1600" b="1" kern="50" dirty="0">
                <a:solidFill>
                  <a:schemeClr val="accent1"/>
                </a:solidFill>
                <a:latin typeface="Arial"/>
                <a:cs typeface="Times New Roman"/>
              </a:rPr>
              <a:t>policies</a:t>
            </a:r>
            <a:r>
              <a:rPr lang="en-US" sz="1600" kern="50" dirty="0">
                <a:latin typeface="Arial"/>
                <a:cs typeface="Times New Roman"/>
              </a:rPr>
              <a:t>.</a:t>
            </a:r>
            <a:endParaRPr lang="en-US">
              <a:latin typeface="Aptos" panose="020B0004020202020204"/>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endParaRPr lang="en-US" sz="1600" kern="50" dirty="0">
              <a:latin typeface="Arial"/>
              <a:cs typeface="Times New Roman"/>
            </a:endParaRPr>
          </a:p>
          <a:p>
            <a:pPr>
              <a:lnSpc>
                <a:spcPct val="90000"/>
              </a:lnSpc>
            </a:pPr>
            <a:r>
              <a:rPr lang="en-US" sz="1600" kern="50" dirty="0">
                <a:latin typeface="Arial"/>
                <a:cs typeface="Times New Roman"/>
              </a:rPr>
              <a:t>The policies will say clearly how we will make politics accessible. It will say what the rules are to make sure this happens. </a:t>
            </a:r>
          </a:p>
          <a:p>
            <a:pPr>
              <a:lnSpc>
                <a:spcPct val="90000"/>
              </a:lnSpc>
            </a:pPr>
            <a:endParaRPr lang="en-US" sz="1600" kern="50" dirty="0">
              <a:latin typeface="Arial"/>
              <a:cs typeface="Times New Roman"/>
            </a:endParaRPr>
          </a:p>
        </p:txBody>
      </p:sp>
      <p:sp>
        <p:nvSpPr>
          <p:cNvPr id="37" name="Rectangle 36"/>
          <p:cNvSpPr/>
          <p:nvPr/>
        </p:nvSpPr>
        <p:spPr>
          <a:xfrm>
            <a:off x="657585" y="778891"/>
            <a:ext cx="5542830" cy="4097439"/>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8" name="Text Box 451"/>
          <p:cNvSpPr txBox="1"/>
          <p:nvPr/>
        </p:nvSpPr>
        <p:spPr>
          <a:xfrm>
            <a:off x="2769100" y="920129"/>
            <a:ext cx="3418946" cy="375467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promise to support disabled people in politics. </a:t>
            </a:r>
          </a:p>
          <a:p>
            <a:endParaRPr lang="en-GB" sz="1600" kern="50" dirty="0">
              <a:latin typeface="Arial"/>
              <a:ea typeface="+mn-lt"/>
              <a:cs typeface="+mn-lt"/>
            </a:endParaRPr>
          </a:p>
          <a:p>
            <a:r>
              <a:rPr lang="en-GB" sz="1600" kern="50" dirty="0">
                <a:latin typeface="Arial"/>
                <a:ea typeface="+mn-lt"/>
                <a:cs typeface="+mn-lt"/>
              </a:rPr>
              <a:t>We promise to listen to the things that get in the way of people being involved in politics, and we promise to change these things. We promise to be accessible, and we promise to provide support. </a:t>
            </a:r>
            <a:endParaRPr lang="en-GB" dirty="0"/>
          </a:p>
          <a:p>
            <a:endParaRPr lang="en-GB" sz="1600" kern="50" dirty="0">
              <a:latin typeface="Arial"/>
              <a:ea typeface="+mn-lt"/>
              <a:cs typeface="+mn-lt"/>
            </a:endParaRPr>
          </a:p>
          <a:p>
            <a:r>
              <a:rPr lang="en-GB" sz="1600" kern="50" dirty="0">
                <a:latin typeface="Arial"/>
                <a:ea typeface="+mn-lt"/>
                <a:cs typeface="+mn-lt"/>
              </a:rPr>
              <a:t>We will check the Accessibility and Inclusion Statement, and we will change it when we need to.</a:t>
            </a:r>
          </a:p>
          <a:p>
            <a:endParaRPr lang="en-GB" sz="1600" kern="50" dirty="0">
              <a:latin typeface="Arial"/>
              <a:ea typeface="+mn-lt"/>
              <a:cs typeface="+mn-lt"/>
            </a:endParaRPr>
          </a:p>
          <a:p>
            <a:r>
              <a:rPr lang="en-GB" sz="1600" kern="50" dirty="0">
                <a:latin typeface="Arial"/>
                <a:ea typeface="+mn-lt"/>
                <a:cs typeface="+mn-lt"/>
              </a:rPr>
              <a:t>The rest of this section tells you how we will do this.</a:t>
            </a:r>
          </a:p>
          <a:p>
            <a:pPr>
              <a:lnSpc>
                <a:spcPct val="90000"/>
              </a:lnSpc>
            </a:pPr>
            <a:endParaRPr lang="en-US" sz="1600" b="1" kern="50" dirty="0">
              <a:latin typeface="Arial"/>
              <a:ea typeface="ＭＳ 明朝"/>
              <a:cs typeface="Times New Roman"/>
            </a:endParaRPr>
          </a:p>
        </p:txBody>
      </p:sp>
      <p:pic>
        <p:nvPicPr>
          <p:cNvPr id="8" name="Picture 8" descr="A picture containing person, outdoor, sport&#10;&#10;Description automatically generated">
            <a:extLst>
              <a:ext uri="{FF2B5EF4-FFF2-40B4-BE49-F238E27FC236}">
                <a16:creationId xmlns:a16="http://schemas.microsoft.com/office/drawing/2014/main" id="{532AD98F-CB37-8618-E955-D6F6AD82A08B}"/>
              </a:ext>
            </a:extLst>
          </p:cNvPr>
          <p:cNvPicPr>
            <a:picLocks noChangeAspect="1"/>
          </p:cNvPicPr>
          <p:nvPr/>
        </p:nvPicPr>
        <p:blipFill>
          <a:blip r:embed="rId3"/>
          <a:stretch>
            <a:fillRect/>
          </a:stretch>
        </p:blipFill>
        <p:spPr>
          <a:xfrm>
            <a:off x="749801" y="2794293"/>
            <a:ext cx="1904791" cy="1905000"/>
          </a:xfrm>
          <a:prstGeom prst="rect">
            <a:avLst/>
          </a:prstGeom>
        </p:spPr>
      </p:pic>
      <p:pic>
        <p:nvPicPr>
          <p:cNvPr id="9" name="Picture 9" descr="A picture containing person, indoor, person, people&#10;&#10;Description automatically generated">
            <a:extLst>
              <a:ext uri="{FF2B5EF4-FFF2-40B4-BE49-F238E27FC236}">
                <a16:creationId xmlns:a16="http://schemas.microsoft.com/office/drawing/2014/main" id="{50E211C0-FE5A-7C11-E0F6-2A1C8470FFF3}"/>
              </a:ext>
            </a:extLst>
          </p:cNvPr>
          <p:cNvPicPr>
            <a:picLocks noChangeAspect="1"/>
          </p:cNvPicPr>
          <p:nvPr/>
        </p:nvPicPr>
        <p:blipFill>
          <a:blip r:embed="rId4"/>
          <a:stretch>
            <a:fillRect/>
          </a:stretch>
        </p:blipFill>
        <p:spPr>
          <a:xfrm>
            <a:off x="807431" y="923039"/>
            <a:ext cx="1797023" cy="1797220"/>
          </a:xfrm>
          <a:prstGeom prst="rect">
            <a:avLst/>
          </a:prstGeom>
        </p:spPr>
      </p:pic>
      <p:sp>
        <p:nvSpPr>
          <p:cNvPr id="3" name="TextBox 2">
            <a:extLst>
              <a:ext uri="{FF2B5EF4-FFF2-40B4-BE49-F238E27FC236}">
                <a16:creationId xmlns:a16="http://schemas.microsoft.com/office/drawing/2014/main" id="{CEF3B1E4-CE3B-79FF-6CF6-2217BFF1DC94}"/>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pic>
        <p:nvPicPr>
          <p:cNvPr id="4" name="Picture 3" descr="A notepad with a check mark&#10;&#10;AI-generated content may be incorrect.">
            <a:extLst>
              <a:ext uri="{FF2B5EF4-FFF2-40B4-BE49-F238E27FC236}">
                <a16:creationId xmlns:a16="http://schemas.microsoft.com/office/drawing/2014/main" id="{AF0FEFCE-7D0B-F837-4E42-E237E4FCB913}"/>
              </a:ext>
            </a:extLst>
          </p:cNvPr>
          <p:cNvPicPr>
            <a:picLocks noChangeAspect="1"/>
          </p:cNvPicPr>
          <p:nvPr/>
        </p:nvPicPr>
        <p:blipFill>
          <a:blip r:embed="rId5"/>
          <a:stretch>
            <a:fillRect/>
          </a:stretch>
        </p:blipFill>
        <p:spPr>
          <a:xfrm>
            <a:off x="802612" y="5305978"/>
            <a:ext cx="1842617" cy="1712950"/>
          </a:xfrm>
          <a:prstGeom prst="rect">
            <a:avLst/>
          </a:prstGeom>
        </p:spPr>
      </p:pic>
      <p:pic>
        <p:nvPicPr>
          <p:cNvPr id="5" name="Picture 4" descr="A book with a check mark and check marks&#10;&#10;AI-generated content may be incorrect.">
            <a:extLst>
              <a:ext uri="{FF2B5EF4-FFF2-40B4-BE49-F238E27FC236}">
                <a16:creationId xmlns:a16="http://schemas.microsoft.com/office/drawing/2014/main" id="{197FDF49-88AD-A075-8565-14671F72435E}"/>
              </a:ext>
            </a:extLst>
          </p:cNvPr>
          <p:cNvPicPr>
            <a:picLocks noChangeAspect="1"/>
          </p:cNvPicPr>
          <p:nvPr/>
        </p:nvPicPr>
        <p:blipFill>
          <a:blip r:embed="rId6"/>
          <a:stretch>
            <a:fillRect/>
          </a:stretch>
        </p:blipFill>
        <p:spPr>
          <a:xfrm>
            <a:off x="806934" y="7201565"/>
            <a:ext cx="1848380" cy="1809307"/>
          </a:xfrm>
          <a:prstGeom prst="rect">
            <a:avLst/>
          </a:prstGeom>
        </p:spPr>
      </p:pic>
      <p:sp>
        <p:nvSpPr>
          <p:cNvPr id="2" name="Slide Number Placeholder 1">
            <a:extLst>
              <a:ext uri="{FF2B5EF4-FFF2-40B4-BE49-F238E27FC236}">
                <a16:creationId xmlns:a16="http://schemas.microsoft.com/office/drawing/2014/main" id="{A8BB0CB5-1BD0-6233-3C67-113B34425FEB}"/>
              </a:ext>
            </a:extLst>
          </p:cNvPr>
          <p:cNvSpPr>
            <a:spLocks noGrp="1"/>
          </p:cNvSpPr>
          <p:nvPr>
            <p:ph type="sldNum" sz="quarter" idx="12"/>
          </p:nvPr>
        </p:nvSpPr>
        <p:spPr/>
        <p:txBody>
          <a:bodyPr/>
          <a:lstStyle/>
          <a:p>
            <a:fld id="{330EA680-D336-4FF7-8B7A-9848BB0A1C32}" type="slidenum">
              <a:rPr lang="en-GB" smtClean="0"/>
              <a:t>8</a:t>
            </a:fld>
            <a:endParaRPr lang="en-GB"/>
          </a:p>
        </p:txBody>
      </p:sp>
    </p:spTree>
    <p:extLst>
      <p:ext uri="{BB962C8B-B14F-4D97-AF65-F5344CB8AC3E}">
        <p14:creationId xmlns:p14="http://schemas.microsoft.com/office/powerpoint/2010/main" val="9093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52B2-3FE8-CC67-627B-3DE0E812A633}"/>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941952B9-FA9B-0264-D19A-2CE1C010898B}"/>
              </a:ext>
            </a:extLst>
          </p:cNvPr>
          <p:cNvSpPr/>
          <p:nvPr/>
        </p:nvSpPr>
        <p:spPr>
          <a:xfrm>
            <a:off x="599955" y="807687"/>
            <a:ext cx="5514015" cy="8402518"/>
          </a:xfrm>
          <a:prstGeom prst="rect">
            <a:avLst/>
          </a:prstGeom>
          <a:solidFill>
            <a:schemeClr val="accent1">
              <a:lumMod val="20000"/>
              <a:lumOff val="8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82918" tIns="41459" rIns="82918" bIns="41459" numCol="1" spcCol="0" rtlCol="0" fromWordArt="0" anchor="ctr" anchorCtr="0" forceAA="0" compatLnSpc="1">
            <a:prstTxWarp prst="textNoShape">
              <a:avLst/>
            </a:prstTxWarp>
            <a:noAutofit/>
          </a:bodyPr>
          <a:lstStyle/>
          <a:p>
            <a:endParaRPr lang="en-US" sz="1542"/>
          </a:p>
        </p:txBody>
      </p:sp>
      <p:sp>
        <p:nvSpPr>
          <p:cNvPr id="3" name="TextBox 2">
            <a:extLst>
              <a:ext uri="{FF2B5EF4-FFF2-40B4-BE49-F238E27FC236}">
                <a16:creationId xmlns:a16="http://schemas.microsoft.com/office/drawing/2014/main" id="{AF3B87EF-B538-44AE-1805-2FAB514F81E3}"/>
              </a:ext>
            </a:extLst>
          </p:cNvPr>
          <p:cNvSpPr txBox="1"/>
          <p:nvPr/>
        </p:nvSpPr>
        <p:spPr>
          <a:xfrm>
            <a:off x="601137" y="411836"/>
            <a:ext cx="5512082"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b="1" dirty="0">
                <a:latin typeface="Arial"/>
                <a:cs typeface="Arial"/>
              </a:rPr>
              <a:t>Accessibility and Inclusion Statement</a:t>
            </a:r>
          </a:p>
        </p:txBody>
      </p:sp>
      <p:sp>
        <p:nvSpPr>
          <p:cNvPr id="2" name="TextBox 1">
            <a:extLst>
              <a:ext uri="{FF2B5EF4-FFF2-40B4-BE49-F238E27FC236}">
                <a16:creationId xmlns:a16="http://schemas.microsoft.com/office/drawing/2014/main" id="{1C3ACD1E-EFF3-18EE-B93E-EA36175847C7}"/>
              </a:ext>
            </a:extLst>
          </p:cNvPr>
          <p:cNvSpPr txBox="1"/>
          <p:nvPr/>
        </p:nvSpPr>
        <p:spPr>
          <a:xfrm>
            <a:off x="604549" y="935887"/>
            <a:ext cx="49386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The policies and rules can say things like this.</a:t>
            </a:r>
          </a:p>
        </p:txBody>
      </p:sp>
      <p:sp>
        <p:nvSpPr>
          <p:cNvPr id="7" name="Text Box 451">
            <a:extLst>
              <a:ext uri="{FF2B5EF4-FFF2-40B4-BE49-F238E27FC236}">
                <a16:creationId xmlns:a16="http://schemas.microsoft.com/office/drawing/2014/main" id="{DF074E76-DFE7-0C87-39FF-EACE18377ECD}"/>
              </a:ext>
            </a:extLst>
          </p:cNvPr>
          <p:cNvSpPr txBox="1"/>
          <p:nvPr/>
        </p:nvSpPr>
        <p:spPr>
          <a:xfrm>
            <a:off x="2682655" y="1539254"/>
            <a:ext cx="3418946" cy="375467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en-GB" sz="1600" kern="50" dirty="0">
                <a:latin typeface="Arial"/>
                <a:ea typeface="+mn-lt"/>
                <a:cs typeface="+mn-lt"/>
              </a:rPr>
              <a:t>We will make sure that people can get to meeting and events on a bus or train, and that there are disabled parking spaces.</a:t>
            </a:r>
            <a:endParaRPr lang="en-US" dirty="0"/>
          </a:p>
          <a:p>
            <a:endParaRPr lang="en-GB" sz="1600" kern="50" dirty="0">
              <a:latin typeface="Arial"/>
              <a:ea typeface="+mn-lt"/>
              <a:cs typeface="+mn-lt"/>
            </a:endParaRPr>
          </a:p>
          <a:p>
            <a:r>
              <a:rPr lang="en-GB" sz="1600" kern="50" dirty="0">
                <a:latin typeface="Arial"/>
                <a:ea typeface="+mn-lt"/>
                <a:cs typeface="Arial"/>
              </a:rPr>
              <a:t>We will make sure that the places we use for meetings and events are in buildings that people can easily get in and out of and move around inside.</a:t>
            </a:r>
            <a:endParaRPr lang="en-GB" dirty="0"/>
          </a:p>
          <a:p>
            <a:endParaRPr lang="en-GB" sz="1600" kern="50" dirty="0">
              <a:latin typeface="Arial"/>
              <a:ea typeface="+mn-lt"/>
              <a:cs typeface="+mn-lt"/>
            </a:endParaRPr>
          </a:p>
          <a:p>
            <a:endParaRPr lang="en-GB" sz="1600" kern="50" dirty="0">
              <a:latin typeface="Arial"/>
              <a:ea typeface="+mn-lt"/>
              <a:cs typeface="+mn-lt"/>
            </a:endParaRPr>
          </a:p>
          <a:p>
            <a:pPr>
              <a:buFont typeface="Aptos"/>
            </a:pPr>
            <a:r>
              <a:rPr lang="en-GB" sz="1600" kern="50" dirty="0">
                <a:latin typeface="Arial"/>
                <a:ea typeface="+mn-lt"/>
                <a:cs typeface="+mn-lt"/>
              </a:rPr>
              <a:t>We will make sure that the signs we use are easy to read and give people the right information.</a:t>
            </a:r>
            <a:endParaRPr lang="en-GB" dirty="0"/>
          </a:p>
          <a:p>
            <a:endParaRPr lang="en-GB" sz="1600" kern="50" dirty="0">
              <a:latin typeface="Arial"/>
              <a:ea typeface="+mn-lt"/>
              <a:cs typeface="+mn-lt"/>
            </a:endParaRPr>
          </a:p>
          <a:p>
            <a:endParaRPr lang="en-GB" sz="1600" kern="50" dirty="0">
              <a:latin typeface="Arial"/>
              <a:ea typeface="+mn-lt"/>
              <a:cs typeface="+mn-lt"/>
            </a:endParaRPr>
          </a:p>
          <a:p>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r>
              <a:rPr lang="en-GB" sz="1600" kern="50" dirty="0">
                <a:latin typeface="Arial"/>
                <a:ea typeface="+mn-lt"/>
                <a:cs typeface="+mn-lt"/>
              </a:rPr>
              <a:t>We will make sure that our information is accessible.</a:t>
            </a:r>
            <a:endParaRPr lang="en-GB"/>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endParaRPr lang="en-GB" sz="1600" kern="50" dirty="0">
              <a:latin typeface="Arial"/>
              <a:ea typeface="+mn-lt"/>
              <a:cs typeface="+mn-lt"/>
            </a:endParaRPr>
          </a:p>
          <a:p>
            <a:pPr>
              <a:buFont typeface="Aptos"/>
            </a:pPr>
            <a:r>
              <a:rPr lang="en-GB" sz="1600" kern="50" dirty="0">
                <a:latin typeface="Arial"/>
                <a:ea typeface="+mn-lt"/>
                <a:cs typeface="+mn-lt"/>
              </a:rPr>
              <a:t>We will make sure that our staff and party members have had the right training. This means disability equality training as well as others.</a:t>
            </a:r>
            <a:endParaRPr lang="en-GB"/>
          </a:p>
          <a:p>
            <a:endParaRPr lang="en-GB" sz="1600" kern="50" dirty="0">
              <a:latin typeface="Arial"/>
              <a:ea typeface="ＭＳ 明朝"/>
              <a:cs typeface="Times New Roman"/>
            </a:endParaRPr>
          </a:p>
        </p:txBody>
      </p:sp>
      <p:pic>
        <p:nvPicPr>
          <p:cNvPr id="10" name="Picture 9" descr="A red double decker bus&#10;&#10;AI-generated content may be incorrect.">
            <a:extLst>
              <a:ext uri="{FF2B5EF4-FFF2-40B4-BE49-F238E27FC236}">
                <a16:creationId xmlns:a16="http://schemas.microsoft.com/office/drawing/2014/main" id="{36CAF0BB-AA3A-1D4C-21BB-CCEF23344A72}"/>
              </a:ext>
            </a:extLst>
          </p:cNvPr>
          <p:cNvPicPr>
            <a:picLocks noChangeAspect="1"/>
          </p:cNvPicPr>
          <p:nvPr/>
        </p:nvPicPr>
        <p:blipFill>
          <a:blip r:embed="rId3"/>
          <a:stretch>
            <a:fillRect/>
          </a:stretch>
        </p:blipFill>
        <p:spPr>
          <a:xfrm>
            <a:off x="906568" y="1896472"/>
            <a:ext cx="1620297" cy="1419225"/>
          </a:xfrm>
          <a:prstGeom prst="rect">
            <a:avLst/>
          </a:prstGeom>
        </p:spPr>
      </p:pic>
      <p:pic>
        <p:nvPicPr>
          <p:cNvPr id="11" name="Picture 10" descr="A person standing in front of a chalkboard&#10;&#10;AI-generated content may be incorrect.">
            <a:extLst>
              <a:ext uri="{FF2B5EF4-FFF2-40B4-BE49-F238E27FC236}">
                <a16:creationId xmlns:a16="http://schemas.microsoft.com/office/drawing/2014/main" id="{470A4365-053C-CEE9-05A1-E3872C276B5A}"/>
              </a:ext>
            </a:extLst>
          </p:cNvPr>
          <p:cNvPicPr>
            <a:picLocks noChangeAspect="1"/>
          </p:cNvPicPr>
          <p:nvPr/>
        </p:nvPicPr>
        <p:blipFill>
          <a:blip r:embed="rId4"/>
          <a:srcRect l="3710" r="5294" b="-971"/>
          <a:stretch>
            <a:fillRect/>
          </a:stretch>
        </p:blipFill>
        <p:spPr>
          <a:xfrm>
            <a:off x="912352" y="7536047"/>
            <a:ext cx="1665209" cy="1500326"/>
          </a:xfrm>
          <a:prstGeom prst="rect">
            <a:avLst/>
          </a:prstGeom>
        </p:spPr>
      </p:pic>
      <p:pic>
        <p:nvPicPr>
          <p:cNvPr id="12" name="Picture 11" descr="A person holding a cd and a book&#10;&#10;AI-generated content may be incorrect.">
            <a:extLst>
              <a:ext uri="{FF2B5EF4-FFF2-40B4-BE49-F238E27FC236}">
                <a16:creationId xmlns:a16="http://schemas.microsoft.com/office/drawing/2014/main" id="{EEB0EB78-559C-08A8-7DAB-B8F8C3993D61}"/>
              </a:ext>
            </a:extLst>
          </p:cNvPr>
          <p:cNvPicPr>
            <a:picLocks noChangeAspect="1"/>
          </p:cNvPicPr>
          <p:nvPr/>
        </p:nvPicPr>
        <p:blipFill>
          <a:blip r:embed="rId5"/>
          <a:srcRect l="9074" r="4113" b="-935"/>
          <a:stretch>
            <a:fillRect/>
          </a:stretch>
        </p:blipFill>
        <p:spPr>
          <a:xfrm>
            <a:off x="905982" y="5707690"/>
            <a:ext cx="1678123" cy="1485479"/>
          </a:xfrm>
          <a:prstGeom prst="rect">
            <a:avLst/>
          </a:prstGeom>
        </p:spPr>
      </p:pic>
      <p:pic>
        <p:nvPicPr>
          <p:cNvPr id="13" name="Picture 12" descr="A blue and white circular sign&#10;&#10;AI-generated content may be incorrect.">
            <a:extLst>
              <a:ext uri="{FF2B5EF4-FFF2-40B4-BE49-F238E27FC236}">
                <a16:creationId xmlns:a16="http://schemas.microsoft.com/office/drawing/2014/main" id="{F02EE453-3282-9967-A482-33BE6CD126B4}"/>
              </a:ext>
            </a:extLst>
          </p:cNvPr>
          <p:cNvPicPr>
            <a:picLocks noChangeAspect="1"/>
          </p:cNvPicPr>
          <p:nvPr/>
        </p:nvPicPr>
        <p:blipFill>
          <a:blip r:embed="rId6"/>
          <a:stretch>
            <a:fillRect/>
          </a:stretch>
        </p:blipFill>
        <p:spPr>
          <a:xfrm>
            <a:off x="908119" y="3923635"/>
            <a:ext cx="1617194" cy="1497198"/>
          </a:xfrm>
          <a:prstGeom prst="rect">
            <a:avLst/>
          </a:prstGeom>
        </p:spPr>
      </p:pic>
      <p:sp>
        <p:nvSpPr>
          <p:cNvPr id="4" name="Slide Number Placeholder 3">
            <a:extLst>
              <a:ext uri="{FF2B5EF4-FFF2-40B4-BE49-F238E27FC236}">
                <a16:creationId xmlns:a16="http://schemas.microsoft.com/office/drawing/2014/main" id="{DE464F03-10CB-C9CC-5661-409934CD9C33}"/>
              </a:ext>
            </a:extLst>
          </p:cNvPr>
          <p:cNvSpPr>
            <a:spLocks noGrp="1"/>
          </p:cNvSpPr>
          <p:nvPr>
            <p:ph type="sldNum" sz="quarter" idx="12"/>
          </p:nvPr>
        </p:nvSpPr>
        <p:spPr/>
        <p:txBody>
          <a:bodyPr/>
          <a:lstStyle/>
          <a:p>
            <a:fld id="{330EA680-D336-4FF7-8B7A-9848BB0A1C32}" type="slidenum">
              <a:rPr lang="en-GB" smtClean="0"/>
              <a:t>9</a:t>
            </a:fld>
            <a:endParaRPr lang="en-GB"/>
          </a:p>
        </p:txBody>
      </p:sp>
    </p:spTree>
    <p:extLst>
      <p:ext uri="{BB962C8B-B14F-4D97-AF65-F5344CB8AC3E}">
        <p14:creationId xmlns:p14="http://schemas.microsoft.com/office/powerpoint/2010/main" val="137919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7a8131-264c-43c6-a0da-d5a5a83c077e">
      <Terms xmlns="http://schemas.microsoft.com/office/infopath/2007/PartnerControls"/>
    </lcf76f155ced4ddcb4097134ff3c332f>
    <TaxCatchAll xmlns="9eecfcf3-e1d2-4306-96b9-ded5fb9f19c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D73FF4AF71E489D5B545351CBE209" ma:contentTypeVersion="14" ma:contentTypeDescription="Create a new document." ma:contentTypeScope="" ma:versionID="66a49475fad3d162bfc87363e72d8a8e">
  <xsd:schema xmlns:xsd="http://www.w3.org/2001/XMLSchema" xmlns:xs="http://www.w3.org/2001/XMLSchema" xmlns:p="http://schemas.microsoft.com/office/2006/metadata/properties" xmlns:ns2="a07a8131-264c-43c6-a0da-d5a5a83c077e" xmlns:ns3="9eecfcf3-e1d2-4306-96b9-ded5fb9f19cb" xmlns:ns4="66698848-15e2-4e56-aac5-4fc71f532987" targetNamespace="http://schemas.microsoft.com/office/2006/metadata/properties" ma:root="true" ma:fieldsID="221cc157cb75bf8db49b10be734778a6" ns2:_="" ns3:_="" ns4:_="">
    <xsd:import namespace="a07a8131-264c-43c6-a0da-d5a5a83c077e"/>
    <xsd:import namespace="9eecfcf3-e1d2-4306-96b9-ded5fb9f19cb"/>
    <xsd:import namespace="66698848-15e2-4e56-aac5-4fc71f5329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4:SharedWithUsers" minOccurs="0"/>
                <xsd:element ref="ns4: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a8131-264c-43c6-a0da-d5a5a83c0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f8e871-1d75-4c2f-b6d3-1444d31f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ecfcf3-e1d2-4306-96b9-ded5fb9f19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8c2290-4106-40b5-8584-5d4c3fe901d7}" ma:internalName="TaxCatchAll" ma:showField="CatchAllData" ma:web="9eecfcf3-e1d2-4306-96b9-ded5fb9f19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698848-15e2-4e56-aac5-4fc71f5329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F7C78-C0CD-410B-B9C7-6652BD33CB9A}">
  <ds:schemaRefs>
    <ds:schemaRef ds:uri="http://schemas.microsoft.com/sharepoint/v3/contenttype/forms"/>
  </ds:schemaRefs>
</ds:datastoreItem>
</file>

<file path=customXml/itemProps2.xml><?xml version="1.0" encoding="utf-8"?>
<ds:datastoreItem xmlns:ds="http://schemas.openxmlformats.org/officeDocument/2006/customXml" ds:itemID="{2304311D-2680-4177-A0A7-86A20872811A}">
  <ds:schemaRefs>
    <ds:schemaRef ds:uri="http://www.w3.org/XML/1998/namespace"/>
    <ds:schemaRef ds:uri="http://purl.org/dc/terms/"/>
    <ds:schemaRef ds:uri="http://schemas.microsoft.com/office/2006/documentManagement/types"/>
    <ds:schemaRef ds:uri="http://purl.org/dc/dcmitype/"/>
    <ds:schemaRef ds:uri="9eecfcf3-e1d2-4306-96b9-ded5fb9f19cb"/>
    <ds:schemaRef ds:uri="http://purl.org/dc/elements/1.1/"/>
    <ds:schemaRef ds:uri="66698848-15e2-4e56-aac5-4fc71f532987"/>
    <ds:schemaRef ds:uri="http://schemas.microsoft.com/office/2006/metadata/properties"/>
    <ds:schemaRef ds:uri="a07a8131-264c-43c6-a0da-d5a5a83c077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DCF51E1-40E3-4722-A0D6-AE8D12706E48}"/>
</file>

<file path=docProps/app.xml><?xml version="1.0" encoding="utf-8"?>
<Properties xmlns="http://schemas.openxmlformats.org/officeDocument/2006/extended-properties" xmlns:vt="http://schemas.openxmlformats.org/officeDocument/2006/docPropsVTypes">
  <Template>office theme</Template>
  <TotalTime>178</TotalTime>
  <Words>2462</Words>
  <Application>Microsoft Office PowerPoint</Application>
  <PresentationFormat>A4 Paper (210x297 mm)</PresentationFormat>
  <Paragraphs>356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 Watkins</cp:lastModifiedBy>
  <cp:revision>1070</cp:revision>
  <dcterms:created xsi:type="dcterms:W3CDTF">2013-07-15T20:26:40Z</dcterms:created>
  <dcterms:modified xsi:type="dcterms:W3CDTF">2026-01-19T14:19:05Z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0x0101003ADD73FF4AF71E489D5B545351CBE209</vt:lpwstr>
  </property>
  <property fmtid="{D5CDD505-2E9C-101B-9397-08002B2CF9AE}" pid="3" name="MediaServiceImageTags">
    <vt:lpwstr/>
  </property>
</Properties>
</file>